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0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Lst>
  <p:sldSz cx="9144000" cy="6858000" type="screen4x3"/>
  <p:notesSz cx="6858000" cy="9144000"/>
  <p:embeddedFontLst>
    <p:embeddedFont>
      <p:font typeface="Quattrocento Sans" panose="020B0600070205080204" charset="0"/>
      <p:regular r:id="rId107"/>
      <p:bold r:id="rId108"/>
      <p:italic r:id="rId109"/>
      <p:boldItalic r:id="rId110"/>
    </p:embeddedFont>
    <p:embeddedFont>
      <p:font typeface="Montserrat" panose="020B0600070205080204" charset="0"/>
      <p:regular r:id="rId111"/>
      <p:bold r:id="rId112"/>
      <p:italic r:id="rId113"/>
      <p:boldItalic r:id="rId114"/>
    </p:embeddedFont>
    <p:embeddedFont>
      <p:font typeface="PT Serif" panose="020B0600070205080204" charset="0"/>
      <p:regular r:id="rId115"/>
      <p:bold r:id="rId116"/>
      <p:italic r:id="rId117"/>
      <p:boldItalic r:id="rId1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22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6.fntdata"/><Relationship Id="rId16" Type="http://schemas.openxmlformats.org/officeDocument/2006/relationships/slide" Target="slides/slide15.xml"/><Relationship Id="rId107" Type="http://schemas.openxmlformats.org/officeDocument/2006/relationships/font" Target="fonts/font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font" Target="fonts/font7.fntdata"/><Relationship Id="rId11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font" Target="fonts/font2.fntdata"/><Relationship Id="rId11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14" Type="http://schemas.openxmlformats.org/officeDocument/2006/relationships/font" Target="fonts/font8.fntdata"/><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4.fntdata"/><Relationship Id="rId11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Shape 101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2" name="Shape 10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Shape 1017"/>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8" name="Shape 10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Shape 102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4" name="Shape 10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Shape 102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0" name="Shape 10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Shape 103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6" name="Shape 10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6" name="Shape 3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5" name="Shape 3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renovo、NTT America、NTT Europe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3" name="Shape 3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9" name="Shape 3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0" name="Shape 3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 name="Shape 3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5" name="Shape 40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4" name="Shape 4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3" name="Shape 4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Shape 47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9" name="Shape 4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5" name="Shape 4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Shape 49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1" name="Shape 4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9" name="Shape 4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5" name="Shape 5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1" name="Shape 5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7" name="Shape 5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2" name="Shape 5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1" name="Shape 5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Shape 55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9" name="Shape 5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4" name="Shape 5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1" name="Shape 5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Shape 62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1" name="Shape 6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2" name="Shape 6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9" name="Shape 6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Shape 66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4" name="Shape 6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Shape 68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3" name="Shape 6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Shape 68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0" name="Shape 6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Shape 69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7" name="Shape 6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Shape 70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4" name="Shape 7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2" name="Shape 7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7" name="Shape 7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Shape 74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5" name="Shape 74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0" name="Shape 7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Shape 76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4" name="Shape 7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Shape 76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0" name="Shape 7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4" name="Shape 8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9" name="Shape 8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Shape 81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4" name="Shape 8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Shape 82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3" name="Shape 8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Shape 827"/>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8" name="Shape 8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Shape 83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5" name="Shape 8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Shape 84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6" name="Shape 8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Shape 87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0" name="Shape 8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Shape 88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5" name="Shape 8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Shape 892"/>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3" name="Shape 8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Shape 897"/>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8" name="Shape 8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Shape 906"/>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7" name="Shape 9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Shape 93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1" name="Shape 9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Shape 93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6" name="Shape 9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Shape 94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1" name="Shape 9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Shape 94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0" name="Shape 9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Shape 981"/>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2" name="Shape 9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Shape 98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9" name="Shape 9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Shape 99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4" name="Shape 9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Shape 99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0" name="Shape 10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Shape 100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6" name="Shape 10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000000"/>
        </a:solid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634275" y="2655750"/>
            <a:ext cx="7888800" cy="1546500"/>
          </a:xfrm>
          <a:prstGeom prst="rect">
            <a:avLst/>
          </a:prstGeom>
        </p:spPr>
        <p:txBody>
          <a:bodyPr wrap="square" lIns="91425" tIns="91425" rIns="91425" bIns="91425" anchor="ctr" anchorCtr="0"/>
          <a:lstStyle>
            <a:lvl1pPr lvl="0" algn="ctr">
              <a:spcBef>
                <a:spcPts val="0"/>
              </a:spcBef>
              <a:buClr>
                <a:srgbClr val="F3EFEA"/>
              </a:buClr>
              <a:buSzPts val="3600"/>
              <a:buNone/>
              <a:defRPr sz="3600">
                <a:solidFill>
                  <a:srgbClr val="F3EFEA"/>
                </a:solidFill>
              </a:defRPr>
            </a:lvl1pPr>
            <a:lvl2pPr lvl="1" algn="ctr">
              <a:spcBef>
                <a:spcPts val="0"/>
              </a:spcBef>
              <a:buClr>
                <a:srgbClr val="F3EFEA"/>
              </a:buClr>
              <a:buSzPts val="3600"/>
              <a:buNone/>
              <a:defRPr sz="3600">
                <a:solidFill>
                  <a:srgbClr val="F3EFEA"/>
                </a:solidFill>
              </a:defRPr>
            </a:lvl2pPr>
            <a:lvl3pPr lvl="2" algn="ctr">
              <a:spcBef>
                <a:spcPts val="0"/>
              </a:spcBef>
              <a:buClr>
                <a:srgbClr val="F3EFEA"/>
              </a:buClr>
              <a:buSzPts val="3600"/>
              <a:buNone/>
              <a:defRPr sz="3600">
                <a:solidFill>
                  <a:srgbClr val="F3EFEA"/>
                </a:solidFill>
              </a:defRPr>
            </a:lvl3pPr>
            <a:lvl4pPr lvl="3" algn="ctr">
              <a:spcBef>
                <a:spcPts val="0"/>
              </a:spcBef>
              <a:buClr>
                <a:srgbClr val="F3EFEA"/>
              </a:buClr>
              <a:buSzPts val="3600"/>
              <a:buNone/>
              <a:defRPr sz="3600">
                <a:solidFill>
                  <a:srgbClr val="F3EFEA"/>
                </a:solidFill>
              </a:defRPr>
            </a:lvl4pPr>
            <a:lvl5pPr lvl="4" algn="ctr">
              <a:spcBef>
                <a:spcPts val="0"/>
              </a:spcBef>
              <a:buClr>
                <a:srgbClr val="F3EFEA"/>
              </a:buClr>
              <a:buSzPts val="3600"/>
              <a:buNone/>
              <a:defRPr sz="3600">
                <a:solidFill>
                  <a:srgbClr val="F3EFEA"/>
                </a:solidFill>
              </a:defRPr>
            </a:lvl5pPr>
            <a:lvl6pPr lvl="5" algn="ctr">
              <a:spcBef>
                <a:spcPts val="0"/>
              </a:spcBef>
              <a:buClr>
                <a:srgbClr val="F3EFEA"/>
              </a:buClr>
              <a:buSzPts val="3600"/>
              <a:buNone/>
              <a:defRPr sz="3600">
                <a:solidFill>
                  <a:srgbClr val="F3EFEA"/>
                </a:solidFill>
              </a:defRPr>
            </a:lvl6pPr>
            <a:lvl7pPr lvl="6" algn="ctr">
              <a:spcBef>
                <a:spcPts val="0"/>
              </a:spcBef>
              <a:buClr>
                <a:srgbClr val="F3EFEA"/>
              </a:buClr>
              <a:buSzPts val="3600"/>
              <a:buNone/>
              <a:defRPr sz="3600">
                <a:solidFill>
                  <a:srgbClr val="F3EFEA"/>
                </a:solidFill>
              </a:defRPr>
            </a:lvl7pPr>
            <a:lvl8pPr lvl="7" algn="ctr">
              <a:spcBef>
                <a:spcPts val="0"/>
              </a:spcBef>
              <a:buClr>
                <a:srgbClr val="F3EFEA"/>
              </a:buClr>
              <a:buSzPts val="3600"/>
              <a:buNone/>
              <a:defRPr sz="3600">
                <a:solidFill>
                  <a:srgbClr val="F3EFEA"/>
                </a:solidFill>
              </a:defRPr>
            </a:lvl8pPr>
            <a:lvl9pPr lvl="8" algn="ctr">
              <a:spcBef>
                <a:spcPts val="0"/>
              </a:spcBef>
              <a:buClr>
                <a:srgbClr val="F3EFEA"/>
              </a:buClr>
              <a:buSzPts val="3600"/>
              <a:buNone/>
              <a:defRPr sz="3600">
                <a:solidFill>
                  <a:srgbClr val="F3EFEA"/>
                </a:solidFill>
              </a:defRPr>
            </a:lvl9pPr>
          </a:lstStyle>
          <a:p>
            <a:endParaRPr/>
          </a:p>
        </p:txBody>
      </p:sp>
      <p:cxnSp>
        <p:nvCxnSpPr>
          <p:cNvPr id="10" name="Shape 10"/>
          <p:cNvCxnSpPr/>
          <p:nvPr/>
        </p:nvCxnSpPr>
        <p:spPr>
          <a:xfrm rot="10800000">
            <a:off x="2588100" y="4854825"/>
            <a:ext cx="3967800" cy="0"/>
          </a:xfrm>
          <a:prstGeom prst="straightConnector1">
            <a:avLst/>
          </a:prstGeom>
          <a:noFill/>
          <a:ln w="9525" cap="flat" cmpd="sng">
            <a:solidFill>
              <a:srgbClr val="F3EFEA"/>
            </a:solidFill>
            <a:prstDash val="solid"/>
            <a:round/>
            <a:headEnd type="oval" w="lg" len="lg"/>
            <a:tailEnd type="oval" w="lg" len="lg"/>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2600500" y="2720725"/>
            <a:ext cx="5857800" cy="1546500"/>
          </a:xfrm>
          <a:prstGeom prst="rect">
            <a:avLst/>
          </a:prstGeom>
        </p:spPr>
        <p:txBody>
          <a:bodyPr wrap="square" lIns="91425" tIns="91425" rIns="91425" bIns="91425" anchor="b" anchorCtr="0"/>
          <a:lstStyle>
            <a:lvl1pPr lvl="0" algn="l" rtl="0">
              <a:spcBef>
                <a:spcPts val="0"/>
              </a:spcBef>
              <a:buSzPts val="3600"/>
              <a:buNone/>
              <a:defRPr sz="3600"/>
            </a:lvl1pPr>
            <a:lvl2pPr lvl="1" algn="l" rtl="0">
              <a:spcBef>
                <a:spcPts val="0"/>
              </a:spcBef>
              <a:buSzPts val="3600"/>
              <a:buNone/>
              <a:defRPr sz="3600"/>
            </a:lvl2pPr>
            <a:lvl3pPr lvl="2" algn="l" rtl="0">
              <a:spcBef>
                <a:spcPts val="0"/>
              </a:spcBef>
              <a:buSzPts val="3600"/>
              <a:buNone/>
              <a:defRPr sz="3600"/>
            </a:lvl3pPr>
            <a:lvl4pPr lvl="3" algn="l" rtl="0">
              <a:spcBef>
                <a:spcPts val="0"/>
              </a:spcBef>
              <a:buSzPts val="3600"/>
              <a:buNone/>
              <a:defRPr sz="3600"/>
            </a:lvl4pPr>
            <a:lvl5pPr lvl="4" algn="l" rtl="0">
              <a:spcBef>
                <a:spcPts val="0"/>
              </a:spcBef>
              <a:buSzPts val="3600"/>
              <a:buNone/>
              <a:defRPr sz="3600"/>
            </a:lvl5pPr>
            <a:lvl6pPr lvl="5" algn="l" rtl="0">
              <a:spcBef>
                <a:spcPts val="0"/>
              </a:spcBef>
              <a:buSzPts val="3600"/>
              <a:buNone/>
              <a:defRPr sz="3600"/>
            </a:lvl6pPr>
            <a:lvl7pPr lvl="6" algn="l" rtl="0">
              <a:spcBef>
                <a:spcPts val="0"/>
              </a:spcBef>
              <a:buSzPts val="3600"/>
              <a:buNone/>
              <a:defRPr sz="3600"/>
            </a:lvl7pPr>
            <a:lvl8pPr lvl="7" algn="l" rtl="0">
              <a:spcBef>
                <a:spcPts val="0"/>
              </a:spcBef>
              <a:buSzPts val="3600"/>
              <a:buNone/>
              <a:defRPr sz="3600"/>
            </a:lvl8pPr>
            <a:lvl9pPr lvl="8" algn="l" rtl="0">
              <a:spcBef>
                <a:spcPts val="0"/>
              </a:spcBef>
              <a:buSzPts val="3600"/>
              <a:buNone/>
              <a:defRPr sz="3600"/>
            </a:lvl9pPr>
          </a:lstStyle>
          <a:p>
            <a:endParaRPr/>
          </a:p>
        </p:txBody>
      </p:sp>
      <p:sp>
        <p:nvSpPr>
          <p:cNvPr id="13" name="Shape 13"/>
          <p:cNvSpPr txBox="1">
            <a:spLocks noGrp="1"/>
          </p:cNvSpPr>
          <p:nvPr>
            <p:ph type="subTitle" idx="1"/>
          </p:nvPr>
        </p:nvSpPr>
        <p:spPr>
          <a:xfrm>
            <a:off x="2600400" y="4243950"/>
            <a:ext cx="5857800" cy="1046400"/>
          </a:xfrm>
          <a:prstGeom prst="rect">
            <a:avLst/>
          </a:prstGeom>
        </p:spPr>
        <p:txBody>
          <a:bodyPr wrap="square" lIns="91425" tIns="91425" rIns="91425" bIns="91425" anchor="t" anchorCtr="0"/>
          <a:lstStyle>
            <a:lvl1pPr lvl="0" rtl="0">
              <a:spcBef>
                <a:spcPts val="0"/>
              </a:spcBef>
              <a:buClr>
                <a:srgbClr val="8F7B87"/>
              </a:buClr>
              <a:buSzPts val="2400"/>
              <a:buNone/>
              <a:defRPr sz="2400" i="1">
                <a:solidFill>
                  <a:srgbClr val="8F7B87"/>
                </a:solidFill>
              </a:defRPr>
            </a:lvl1pPr>
            <a:lvl2pPr lvl="1" rtl="0">
              <a:spcBef>
                <a:spcPts val="0"/>
              </a:spcBef>
              <a:buClr>
                <a:srgbClr val="8F7B87"/>
              </a:buClr>
              <a:buSzPts val="2400"/>
              <a:buNone/>
              <a:defRPr i="1">
                <a:solidFill>
                  <a:srgbClr val="8F7B87"/>
                </a:solidFill>
              </a:defRPr>
            </a:lvl2pPr>
            <a:lvl3pPr lvl="2" rtl="0">
              <a:spcBef>
                <a:spcPts val="0"/>
              </a:spcBef>
              <a:buClr>
                <a:srgbClr val="8F7B87"/>
              </a:buClr>
              <a:buSzPts val="2400"/>
              <a:buNone/>
              <a:defRPr i="1">
                <a:solidFill>
                  <a:srgbClr val="8F7B87"/>
                </a:solidFill>
              </a:defRPr>
            </a:lvl3pPr>
            <a:lvl4pPr lvl="3" rtl="0">
              <a:spcBef>
                <a:spcPts val="0"/>
              </a:spcBef>
              <a:buClr>
                <a:srgbClr val="8F7B87"/>
              </a:buClr>
              <a:buSzPts val="2400"/>
              <a:buNone/>
              <a:defRPr sz="2400" i="1">
                <a:solidFill>
                  <a:srgbClr val="8F7B87"/>
                </a:solidFill>
              </a:defRPr>
            </a:lvl4pPr>
            <a:lvl5pPr lvl="4" rtl="0">
              <a:spcBef>
                <a:spcPts val="0"/>
              </a:spcBef>
              <a:buClr>
                <a:srgbClr val="8F7B87"/>
              </a:buClr>
              <a:buSzPts val="2400"/>
              <a:buNone/>
              <a:defRPr sz="2400" i="1">
                <a:solidFill>
                  <a:srgbClr val="8F7B87"/>
                </a:solidFill>
              </a:defRPr>
            </a:lvl5pPr>
            <a:lvl6pPr lvl="5" rtl="0">
              <a:spcBef>
                <a:spcPts val="0"/>
              </a:spcBef>
              <a:buClr>
                <a:srgbClr val="8F7B87"/>
              </a:buClr>
              <a:buSzPts val="2400"/>
              <a:buNone/>
              <a:defRPr sz="2400" i="1">
                <a:solidFill>
                  <a:srgbClr val="8F7B87"/>
                </a:solidFill>
              </a:defRPr>
            </a:lvl6pPr>
            <a:lvl7pPr lvl="6" rtl="0">
              <a:spcBef>
                <a:spcPts val="0"/>
              </a:spcBef>
              <a:buClr>
                <a:srgbClr val="8F7B87"/>
              </a:buClr>
              <a:buSzPts val="2400"/>
              <a:buNone/>
              <a:defRPr sz="2400" i="1">
                <a:solidFill>
                  <a:srgbClr val="8F7B87"/>
                </a:solidFill>
              </a:defRPr>
            </a:lvl7pPr>
            <a:lvl8pPr lvl="7" rtl="0">
              <a:spcBef>
                <a:spcPts val="0"/>
              </a:spcBef>
              <a:buClr>
                <a:srgbClr val="8F7B87"/>
              </a:buClr>
              <a:buSzPts val="2400"/>
              <a:buNone/>
              <a:defRPr sz="2400" i="1">
                <a:solidFill>
                  <a:srgbClr val="8F7B87"/>
                </a:solidFill>
              </a:defRPr>
            </a:lvl8pPr>
            <a:lvl9pPr lvl="8" rtl="0">
              <a:spcBef>
                <a:spcPts val="0"/>
              </a:spcBef>
              <a:buClr>
                <a:srgbClr val="8F7B87"/>
              </a:buClr>
              <a:buSzPts val="2400"/>
              <a:buNone/>
              <a:defRPr sz="2400" i="1">
                <a:solidFill>
                  <a:srgbClr val="8F7B87"/>
                </a:solidFill>
              </a:defRPr>
            </a:lvl9pPr>
          </a:lstStyle>
          <a:p>
            <a:endParaRPr/>
          </a:p>
        </p:txBody>
      </p:sp>
      <p:cxnSp>
        <p:nvCxnSpPr>
          <p:cNvPr id="14" name="Shape 14"/>
          <p:cNvCxnSpPr/>
          <p:nvPr/>
        </p:nvCxnSpPr>
        <p:spPr>
          <a:xfrm rot="10800000">
            <a:off x="-15990" y="3911348"/>
            <a:ext cx="2476800" cy="0"/>
          </a:xfrm>
          <a:prstGeom prst="straightConnector1">
            <a:avLst/>
          </a:prstGeom>
          <a:noFill/>
          <a:ln w="9525" cap="flat" cmpd="sng">
            <a:solidFill>
              <a:srgbClr val="434343"/>
            </a:solidFill>
            <a:prstDash val="solid"/>
            <a:round/>
            <a:headEnd type="oval" w="lg" len="lg"/>
            <a:tailEnd type="none" w="lg" len="lg"/>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15"/>
        <p:cNvGrpSpPr/>
        <p:nvPr/>
      </p:nvGrpSpPr>
      <p:grpSpPr>
        <a:xfrm>
          <a:off x="0" y="0"/>
          <a:ext cx="0" cy="0"/>
          <a:chOff x="0" y="0"/>
          <a:chExt cx="0" cy="0"/>
        </a:xfrm>
      </p:grpSpPr>
      <p:sp>
        <p:nvSpPr>
          <p:cNvPr id="16" name="Shape 16"/>
          <p:cNvSpPr/>
          <p:nvPr/>
        </p:nvSpPr>
        <p:spPr>
          <a:xfrm>
            <a:off x="4136250" y="2003975"/>
            <a:ext cx="871500" cy="871500"/>
          </a:xfrm>
          <a:prstGeom prst="ellipse">
            <a:avLst/>
          </a:prstGeom>
          <a:solidFill>
            <a:srgbClr val="8F7B87"/>
          </a:solidFill>
          <a:ln>
            <a:noFill/>
          </a:ln>
        </p:spPr>
        <p:txBody>
          <a:bodyPr wrap="square" lIns="91425" tIns="91425" rIns="91425" bIns="91425" anchor="ctr" anchorCtr="0">
            <a:noAutofit/>
          </a:bodyPr>
          <a:lstStyle/>
          <a:p>
            <a:pPr marL="0" lvl="0" indent="0">
              <a:spcBef>
                <a:spcPts val="0"/>
              </a:spcBef>
              <a:buNone/>
            </a:pPr>
            <a:endParaRPr/>
          </a:p>
        </p:txBody>
      </p:sp>
      <p:sp>
        <p:nvSpPr>
          <p:cNvPr id="17" name="Shape 17"/>
          <p:cNvSpPr txBox="1">
            <a:spLocks noGrp="1"/>
          </p:cNvSpPr>
          <p:nvPr>
            <p:ph type="body" idx="1"/>
          </p:nvPr>
        </p:nvSpPr>
        <p:spPr>
          <a:xfrm>
            <a:off x="1555350" y="3034800"/>
            <a:ext cx="6033300" cy="1093200"/>
          </a:xfrm>
          <a:prstGeom prst="rect">
            <a:avLst/>
          </a:prstGeom>
        </p:spPr>
        <p:txBody>
          <a:bodyPr wrap="square" lIns="91425" tIns="91425" rIns="91425" bIns="91425" anchor="t" anchorCtr="0"/>
          <a:lstStyle>
            <a:lvl1pPr lvl="0" algn="ctr" rtl="0">
              <a:lnSpc>
                <a:spcPct val="100000"/>
              </a:lnSpc>
              <a:spcBef>
                <a:spcPts val="0"/>
              </a:spcBef>
              <a:buClr>
                <a:srgbClr val="8F7B87"/>
              </a:buClr>
              <a:buSzPts val="3000"/>
              <a:buChar char="○"/>
              <a:defRPr i="1">
                <a:solidFill>
                  <a:srgbClr val="8F7B87"/>
                </a:solidFill>
              </a:defRPr>
            </a:lvl1pPr>
            <a:lvl2pPr lvl="1" algn="ctr" rtl="0">
              <a:lnSpc>
                <a:spcPct val="100000"/>
              </a:lnSpc>
              <a:spcBef>
                <a:spcPts val="0"/>
              </a:spcBef>
              <a:buClr>
                <a:srgbClr val="8F7B87"/>
              </a:buClr>
              <a:buSzPts val="2400"/>
              <a:buChar char="□"/>
              <a:defRPr i="1">
                <a:solidFill>
                  <a:srgbClr val="8F7B87"/>
                </a:solidFill>
              </a:defRPr>
            </a:lvl2pPr>
            <a:lvl3pPr lvl="2" algn="ctr" rtl="0">
              <a:lnSpc>
                <a:spcPct val="100000"/>
              </a:lnSpc>
              <a:spcBef>
                <a:spcPts val="0"/>
              </a:spcBef>
              <a:buClr>
                <a:srgbClr val="8F7B87"/>
              </a:buClr>
              <a:buSzPts val="2400"/>
              <a:buChar char="○"/>
              <a:defRPr i="1">
                <a:solidFill>
                  <a:srgbClr val="8F7B87"/>
                </a:solidFill>
              </a:defRPr>
            </a:lvl3pPr>
            <a:lvl4pPr lvl="3" algn="ctr" rtl="0">
              <a:lnSpc>
                <a:spcPct val="100000"/>
              </a:lnSpc>
              <a:spcBef>
                <a:spcPts val="0"/>
              </a:spcBef>
              <a:buClr>
                <a:srgbClr val="8F7B87"/>
              </a:buClr>
              <a:buSzPts val="1800"/>
              <a:buChar char="□"/>
              <a:defRPr i="1">
                <a:solidFill>
                  <a:srgbClr val="8F7B87"/>
                </a:solidFill>
              </a:defRPr>
            </a:lvl4pPr>
            <a:lvl5pPr lvl="4" algn="ctr" rtl="0">
              <a:lnSpc>
                <a:spcPct val="100000"/>
              </a:lnSpc>
              <a:spcBef>
                <a:spcPts val="0"/>
              </a:spcBef>
              <a:buClr>
                <a:srgbClr val="8F7B87"/>
              </a:buClr>
              <a:buSzPts val="1800"/>
              <a:buChar char="○"/>
              <a:defRPr i="1">
                <a:solidFill>
                  <a:srgbClr val="8F7B87"/>
                </a:solidFill>
              </a:defRPr>
            </a:lvl5pPr>
            <a:lvl6pPr lvl="5" algn="ctr" rtl="0">
              <a:lnSpc>
                <a:spcPct val="100000"/>
              </a:lnSpc>
              <a:spcBef>
                <a:spcPts val="0"/>
              </a:spcBef>
              <a:buClr>
                <a:srgbClr val="8F7B87"/>
              </a:buClr>
              <a:buSzPts val="1800"/>
              <a:buChar char="■"/>
              <a:defRPr i="1">
                <a:solidFill>
                  <a:srgbClr val="8F7B87"/>
                </a:solidFill>
              </a:defRPr>
            </a:lvl6pPr>
            <a:lvl7pPr lvl="6" algn="ctr" rtl="0">
              <a:lnSpc>
                <a:spcPct val="100000"/>
              </a:lnSpc>
              <a:spcBef>
                <a:spcPts val="0"/>
              </a:spcBef>
              <a:buClr>
                <a:srgbClr val="8F7B87"/>
              </a:buClr>
              <a:buSzPts val="1800"/>
              <a:buChar char="●"/>
              <a:defRPr i="1">
                <a:solidFill>
                  <a:srgbClr val="8F7B87"/>
                </a:solidFill>
              </a:defRPr>
            </a:lvl7pPr>
            <a:lvl8pPr lvl="7" algn="ctr" rtl="0">
              <a:lnSpc>
                <a:spcPct val="100000"/>
              </a:lnSpc>
              <a:spcBef>
                <a:spcPts val="0"/>
              </a:spcBef>
              <a:buClr>
                <a:srgbClr val="8F7B87"/>
              </a:buClr>
              <a:buSzPts val="1800"/>
              <a:buChar char="○"/>
              <a:defRPr i="1">
                <a:solidFill>
                  <a:srgbClr val="8F7B87"/>
                </a:solidFill>
              </a:defRPr>
            </a:lvl8pPr>
            <a:lvl9pPr lvl="8" algn="ctr">
              <a:lnSpc>
                <a:spcPct val="100000"/>
              </a:lnSpc>
              <a:spcBef>
                <a:spcPts val="0"/>
              </a:spcBef>
              <a:buClr>
                <a:srgbClr val="8F7B87"/>
              </a:buClr>
              <a:buSzPts val="1800"/>
              <a:buChar char="■"/>
              <a:defRPr i="1">
                <a:solidFill>
                  <a:srgbClr val="8F7B87"/>
                </a:solidFill>
              </a:defRPr>
            </a:lvl9pPr>
          </a:lstStyle>
          <a:p>
            <a:endParaRPr/>
          </a:p>
        </p:txBody>
      </p:sp>
      <p:sp>
        <p:nvSpPr>
          <p:cNvPr id="18" name="Shape 18"/>
          <p:cNvSpPr txBox="1"/>
          <p:nvPr/>
        </p:nvSpPr>
        <p:spPr>
          <a:xfrm>
            <a:off x="3593400" y="1911725"/>
            <a:ext cx="1957200" cy="871500"/>
          </a:xfrm>
          <a:prstGeom prst="rect">
            <a:avLst/>
          </a:prstGeom>
          <a:noFill/>
          <a:ln>
            <a:noFill/>
          </a:ln>
        </p:spPr>
        <p:txBody>
          <a:bodyPr wrap="square" lIns="91425" tIns="91425" rIns="91425" bIns="91425" anchor="t" anchorCtr="0">
            <a:noAutofit/>
          </a:bodyPr>
          <a:lstStyle/>
          <a:p>
            <a:pPr marL="0" lvl="0" indent="0" algn="ctr">
              <a:spcBef>
                <a:spcPts val="0"/>
              </a:spcBef>
              <a:buNone/>
            </a:pPr>
            <a:r>
              <a:rPr lang="en" sz="9600">
                <a:solidFill>
                  <a:srgbClr val="FFFFFF"/>
                </a:solidFill>
                <a:latin typeface="Montserrat"/>
                <a:ea typeface="Montserrat"/>
                <a:cs typeface="Montserrat"/>
                <a:sym typeface="Montserrat"/>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2622900" y="150900"/>
            <a:ext cx="3898200" cy="1143000"/>
          </a:xfrm>
          <a:prstGeom prst="rect">
            <a:avLst/>
          </a:prstGeom>
        </p:spPr>
        <p:txBody>
          <a:bodyPr wrap="square" lIns="91425" tIns="91425" rIns="91425" bIns="91425" anchor="ctr" anchorCtr="0"/>
          <a:lstStyle>
            <a:lvl1pPr lvl="0">
              <a:spcBef>
                <a:spcPts val="0"/>
              </a:spcBef>
              <a:buSzPts val="2000"/>
              <a:buNone/>
              <a:defRPr/>
            </a:lvl1pPr>
            <a:lvl2pPr lvl="1">
              <a:spcBef>
                <a:spcPts val="0"/>
              </a:spcBef>
              <a:buSzPts val="2000"/>
              <a:buNone/>
              <a:defRPr/>
            </a:lvl2pPr>
            <a:lvl3pPr lvl="2">
              <a:spcBef>
                <a:spcPts val="0"/>
              </a:spcBef>
              <a:buSzPts val="2000"/>
              <a:buNone/>
              <a:defRPr/>
            </a:lvl3pPr>
            <a:lvl4pPr lvl="3">
              <a:spcBef>
                <a:spcPts val="0"/>
              </a:spcBef>
              <a:buSzPts val="2000"/>
              <a:buNone/>
              <a:defRPr/>
            </a:lvl4pPr>
            <a:lvl5pPr lvl="4">
              <a:spcBef>
                <a:spcPts val="0"/>
              </a:spcBef>
              <a:buSzPts val="2000"/>
              <a:buNone/>
              <a:defRPr/>
            </a:lvl5pPr>
            <a:lvl6pPr lvl="5">
              <a:spcBef>
                <a:spcPts val="0"/>
              </a:spcBef>
              <a:buSzPts val="2000"/>
              <a:buNone/>
              <a:defRPr/>
            </a:lvl6pPr>
            <a:lvl7pPr lvl="6">
              <a:spcBef>
                <a:spcPts val="0"/>
              </a:spcBef>
              <a:buSzPts val="2000"/>
              <a:buNone/>
              <a:defRPr/>
            </a:lvl7pPr>
            <a:lvl8pPr lvl="7">
              <a:spcBef>
                <a:spcPts val="0"/>
              </a:spcBef>
              <a:buSzPts val="2000"/>
              <a:buNone/>
              <a:defRPr/>
            </a:lvl8pPr>
            <a:lvl9pPr lvl="8">
              <a:spcBef>
                <a:spcPts val="0"/>
              </a:spcBef>
              <a:buSzPts val="2000"/>
              <a:buNone/>
              <a:defRPr/>
            </a:lvl9pPr>
          </a:lstStyle>
          <a:p>
            <a:endParaRPr/>
          </a:p>
        </p:txBody>
      </p:sp>
      <p:sp>
        <p:nvSpPr>
          <p:cNvPr id="21" name="Shape 21"/>
          <p:cNvSpPr txBox="1">
            <a:spLocks noGrp="1"/>
          </p:cNvSpPr>
          <p:nvPr>
            <p:ph type="body" idx="1"/>
          </p:nvPr>
        </p:nvSpPr>
        <p:spPr>
          <a:xfrm>
            <a:off x="617100" y="1997950"/>
            <a:ext cx="7909800" cy="4287300"/>
          </a:xfrm>
          <a:prstGeom prst="rect">
            <a:avLst/>
          </a:prstGeom>
        </p:spPr>
        <p:txBody>
          <a:bodyPr wrap="square" lIns="91425" tIns="91425" rIns="91425" bIns="91425" anchor="t" anchorCtr="0"/>
          <a:lstStyle>
            <a:lvl1pPr lvl="0">
              <a:spcBef>
                <a:spcPts val="0"/>
              </a:spcBef>
              <a:buSzPts val="3000"/>
              <a:buChar char="○"/>
              <a:defRPr/>
            </a:lvl1pPr>
            <a:lvl2pPr lvl="1">
              <a:spcBef>
                <a:spcPts val="0"/>
              </a:spcBef>
              <a:buSzPts val="2400"/>
              <a:buChar char="□"/>
              <a:defRPr/>
            </a:lvl2pPr>
            <a:lvl3pPr lvl="2">
              <a:spcBef>
                <a:spcPts val="0"/>
              </a:spcBef>
              <a:buSzPts val="2400"/>
              <a:buChar char="○"/>
              <a:defRPr/>
            </a:lvl3pPr>
            <a:lvl4pPr lvl="3">
              <a:spcBef>
                <a:spcPts val="0"/>
              </a:spcBef>
              <a:buSzPts val="1800"/>
              <a:buChar char="□"/>
              <a:defRPr/>
            </a:lvl4pPr>
            <a:lvl5pPr lvl="4">
              <a:spcBef>
                <a:spcPts val="0"/>
              </a:spcBef>
              <a:buSzPts val="1800"/>
              <a:buChar char="○"/>
              <a:defRPr/>
            </a:lvl5pPr>
            <a:lvl6pPr lvl="5">
              <a:spcBef>
                <a:spcPts val="0"/>
              </a:spcBef>
              <a:buSzPts val="1800"/>
              <a:buChar char="■"/>
              <a:defRPr/>
            </a:lvl6pPr>
            <a:lvl7pPr lvl="6">
              <a:spcBef>
                <a:spcPts val="0"/>
              </a:spcBef>
              <a:buSzPts val="1800"/>
              <a:buChar char="●"/>
              <a:defRPr/>
            </a:lvl7pPr>
            <a:lvl8pPr lvl="7">
              <a:spcBef>
                <a:spcPts val="0"/>
              </a:spcBef>
              <a:buSzPts val="1800"/>
              <a:buChar char="○"/>
              <a:defRPr/>
            </a:lvl8pPr>
            <a:lvl9pPr lvl="8">
              <a:spcBef>
                <a:spcPts val="0"/>
              </a:spcBef>
              <a:buSzPts val="1800"/>
              <a:buChar char="■"/>
              <a:defRPr/>
            </a:lvl9pPr>
          </a:lstStyle>
          <a:p>
            <a:endParaRPr/>
          </a:p>
        </p:txBody>
      </p:sp>
      <p:cxnSp>
        <p:nvCxnSpPr>
          <p:cNvPr id="22" name="Shape 22"/>
          <p:cNvCxnSpPr/>
          <p:nvPr/>
        </p:nvCxnSpPr>
        <p:spPr>
          <a:xfrm rot="10800000">
            <a:off x="-23700" y="722400"/>
            <a:ext cx="2341800" cy="0"/>
          </a:xfrm>
          <a:prstGeom prst="straightConnector1">
            <a:avLst/>
          </a:prstGeom>
          <a:noFill/>
          <a:ln w="9525" cap="flat" cmpd="sng">
            <a:solidFill>
              <a:srgbClr val="434343"/>
            </a:solidFill>
            <a:prstDash val="solid"/>
            <a:round/>
            <a:headEnd type="oval" w="lg" len="lg"/>
            <a:tailEnd type="none" w="lg" len="lg"/>
          </a:ln>
        </p:spPr>
      </p:cxnSp>
      <p:cxnSp>
        <p:nvCxnSpPr>
          <p:cNvPr id="23" name="Shape 23"/>
          <p:cNvCxnSpPr/>
          <p:nvPr/>
        </p:nvCxnSpPr>
        <p:spPr>
          <a:xfrm>
            <a:off x="6825900" y="722400"/>
            <a:ext cx="2331300" cy="0"/>
          </a:xfrm>
          <a:prstGeom prst="straightConnector1">
            <a:avLst/>
          </a:prstGeom>
          <a:noFill/>
          <a:ln w="9525" cap="flat" cmpd="sng">
            <a:solidFill>
              <a:srgbClr val="434343"/>
            </a:solidFill>
            <a:prstDash val="solid"/>
            <a:round/>
            <a:headEnd type="oval" w="lg" len="lg"/>
            <a:tailEnd type="none" w="lg" len="lg"/>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626350" y="1997950"/>
            <a:ext cx="3644400" cy="4273200"/>
          </a:xfrm>
          <a:prstGeom prst="rect">
            <a:avLst/>
          </a:prstGeom>
        </p:spPr>
        <p:txBody>
          <a:bodyPr wrap="square" lIns="91425" tIns="91425" rIns="91425" bIns="91425" anchor="t" anchorCtr="0"/>
          <a:lstStyle>
            <a:lvl1pPr lvl="0">
              <a:spcBef>
                <a:spcPts val="0"/>
              </a:spcBef>
              <a:buSzPts val="3000"/>
              <a:buChar char="○"/>
              <a:defRPr/>
            </a:lvl1pPr>
            <a:lvl2pPr lvl="1">
              <a:spcBef>
                <a:spcPts val="0"/>
              </a:spcBef>
              <a:buSzPts val="2400"/>
              <a:buChar char="□"/>
              <a:defRPr/>
            </a:lvl2pPr>
            <a:lvl3pPr lvl="2">
              <a:spcBef>
                <a:spcPts val="0"/>
              </a:spcBef>
              <a:buSzPts val="2400"/>
              <a:buChar char="○"/>
              <a:defRPr/>
            </a:lvl3pPr>
            <a:lvl4pPr lvl="3">
              <a:spcBef>
                <a:spcPts val="0"/>
              </a:spcBef>
              <a:buSzPts val="1800"/>
              <a:buChar char="□"/>
              <a:defRPr/>
            </a:lvl4pPr>
            <a:lvl5pPr lvl="4">
              <a:spcBef>
                <a:spcPts val="0"/>
              </a:spcBef>
              <a:buSzPts val="1800"/>
              <a:buChar char="○"/>
              <a:defRPr/>
            </a:lvl5pPr>
            <a:lvl6pPr lvl="5">
              <a:spcBef>
                <a:spcPts val="0"/>
              </a:spcBef>
              <a:buSzPts val="1800"/>
              <a:buChar char="■"/>
              <a:defRPr/>
            </a:lvl6pPr>
            <a:lvl7pPr lvl="6">
              <a:spcBef>
                <a:spcPts val="0"/>
              </a:spcBef>
              <a:buSzPts val="1800"/>
              <a:buChar char="●"/>
              <a:defRPr/>
            </a:lvl7pPr>
            <a:lvl8pPr lvl="7">
              <a:spcBef>
                <a:spcPts val="0"/>
              </a:spcBef>
              <a:buSzPts val="1800"/>
              <a:buChar char="○"/>
              <a:defRPr/>
            </a:lvl8pPr>
            <a:lvl9pPr lvl="8">
              <a:spcBef>
                <a:spcPts val="0"/>
              </a:spcBef>
              <a:buSzPts val="1800"/>
              <a:buChar char="■"/>
              <a:defRPr/>
            </a:lvl9pPr>
          </a:lstStyle>
          <a:p>
            <a:endParaRPr/>
          </a:p>
        </p:txBody>
      </p:sp>
      <p:sp>
        <p:nvSpPr>
          <p:cNvPr id="26" name="Shape 26"/>
          <p:cNvSpPr txBox="1">
            <a:spLocks noGrp="1"/>
          </p:cNvSpPr>
          <p:nvPr>
            <p:ph type="body" idx="2"/>
          </p:nvPr>
        </p:nvSpPr>
        <p:spPr>
          <a:xfrm>
            <a:off x="4870698" y="1997950"/>
            <a:ext cx="3644400" cy="4273200"/>
          </a:xfrm>
          <a:prstGeom prst="rect">
            <a:avLst/>
          </a:prstGeom>
        </p:spPr>
        <p:txBody>
          <a:bodyPr wrap="square" lIns="91425" tIns="91425" rIns="91425" bIns="91425" anchor="t" anchorCtr="0"/>
          <a:lstStyle>
            <a:lvl1pPr lvl="0">
              <a:spcBef>
                <a:spcPts val="0"/>
              </a:spcBef>
              <a:buSzPts val="3000"/>
              <a:buChar char="○"/>
              <a:defRPr/>
            </a:lvl1pPr>
            <a:lvl2pPr lvl="1">
              <a:spcBef>
                <a:spcPts val="0"/>
              </a:spcBef>
              <a:buSzPts val="2400"/>
              <a:buChar char="□"/>
              <a:defRPr/>
            </a:lvl2pPr>
            <a:lvl3pPr lvl="2">
              <a:spcBef>
                <a:spcPts val="0"/>
              </a:spcBef>
              <a:buSzPts val="2400"/>
              <a:buChar char="○"/>
              <a:defRPr/>
            </a:lvl3pPr>
            <a:lvl4pPr lvl="3">
              <a:spcBef>
                <a:spcPts val="0"/>
              </a:spcBef>
              <a:buSzPts val="1800"/>
              <a:buChar char="□"/>
              <a:defRPr/>
            </a:lvl4pPr>
            <a:lvl5pPr lvl="4">
              <a:spcBef>
                <a:spcPts val="0"/>
              </a:spcBef>
              <a:buSzPts val="1800"/>
              <a:buChar char="○"/>
              <a:defRPr/>
            </a:lvl5pPr>
            <a:lvl6pPr lvl="5">
              <a:spcBef>
                <a:spcPts val="0"/>
              </a:spcBef>
              <a:buSzPts val="1800"/>
              <a:buChar char="■"/>
              <a:defRPr/>
            </a:lvl6pPr>
            <a:lvl7pPr lvl="6">
              <a:spcBef>
                <a:spcPts val="0"/>
              </a:spcBef>
              <a:buSzPts val="1800"/>
              <a:buChar char="●"/>
              <a:defRPr/>
            </a:lvl7pPr>
            <a:lvl8pPr lvl="7">
              <a:spcBef>
                <a:spcPts val="0"/>
              </a:spcBef>
              <a:buSzPts val="1800"/>
              <a:buChar char="○"/>
              <a:defRPr/>
            </a:lvl8pPr>
            <a:lvl9pPr lvl="8">
              <a:spcBef>
                <a:spcPts val="0"/>
              </a:spcBef>
              <a:buSzPts val="1800"/>
              <a:buChar char="■"/>
              <a:defRPr/>
            </a:lvl9pPr>
          </a:lstStyle>
          <a:p>
            <a:endParaRPr/>
          </a:p>
        </p:txBody>
      </p:sp>
      <p:sp>
        <p:nvSpPr>
          <p:cNvPr id="27" name="Shape 27"/>
          <p:cNvSpPr txBox="1">
            <a:spLocks noGrp="1"/>
          </p:cNvSpPr>
          <p:nvPr>
            <p:ph type="title"/>
          </p:nvPr>
        </p:nvSpPr>
        <p:spPr>
          <a:xfrm>
            <a:off x="2622900" y="150900"/>
            <a:ext cx="3898200" cy="1143000"/>
          </a:xfrm>
          <a:prstGeom prst="rect">
            <a:avLst/>
          </a:prstGeom>
        </p:spPr>
        <p:txBody>
          <a:bodyPr wrap="square" lIns="91425" tIns="91425" rIns="91425" bIns="91425" anchor="ctr" anchorCtr="0"/>
          <a:lstStyle>
            <a:lvl1pPr lvl="0" rtl="0">
              <a:spcBef>
                <a:spcPts val="0"/>
              </a:spcBef>
              <a:buSzPts val="2000"/>
              <a:buNone/>
              <a:defRPr/>
            </a:lvl1pPr>
            <a:lvl2pPr lvl="1" rtl="0">
              <a:spcBef>
                <a:spcPts val="0"/>
              </a:spcBef>
              <a:buSzPts val="2000"/>
              <a:buNone/>
              <a:defRPr/>
            </a:lvl2pPr>
            <a:lvl3pPr lvl="2" rtl="0">
              <a:spcBef>
                <a:spcPts val="0"/>
              </a:spcBef>
              <a:buSzPts val="2000"/>
              <a:buNone/>
              <a:defRPr/>
            </a:lvl3pPr>
            <a:lvl4pPr lvl="3" rtl="0">
              <a:spcBef>
                <a:spcPts val="0"/>
              </a:spcBef>
              <a:buSzPts val="2000"/>
              <a:buNone/>
              <a:defRPr/>
            </a:lvl4pPr>
            <a:lvl5pPr lvl="4" rtl="0">
              <a:spcBef>
                <a:spcPts val="0"/>
              </a:spcBef>
              <a:buSzPts val="2000"/>
              <a:buNone/>
              <a:defRPr/>
            </a:lvl5pPr>
            <a:lvl6pPr lvl="5" rtl="0">
              <a:spcBef>
                <a:spcPts val="0"/>
              </a:spcBef>
              <a:buSzPts val="2000"/>
              <a:buNone/>
              <a:defRPr/>
            </a:lvl6pPr>
            <a:lvl7pPr lvl="6" rtl="0">
              <a:spcBef>
                <a:spcPts val="0"/>
              </a:spcBef>
              <a:buSzPts val="2000"/>
              <a:buNone/>
              <a:defRPr/>
            </a:lvl7pPr>
            <a:lvl8pPr lvl="7" rtl="0">
              <a:spcBef>
                <a:spcPts val="0"/>
              </a:spcBef>
              <a:buSzPts val="2000"/>
              <a:buNone/>
              <a:defRPr/>
            </a:lvl8pPr>
            <a:lvl9pPr lvl="8" rtl="0">
              <a:spcBef>
                <a:spcPts val="0"/>
              </a:spcBef>
              <a:buSzPts val="2000"/>
              <a:buNone/>
              <a:defRPr/>
            </a:lvl9pPr>
          </a:lstStyle>
          <a:p>
            <a:endParaRPr/>
          </a:p>
        </p:txBody>
      </p:sp>
      <p:cxnSp>
        <p:nvCxnSpPr>
          <p:cNvPr id="28" name="Shape 28"/>
          <p:cNvCxnSpPr/>
          <p:nvPr/>
        </p:nvCxnSpPr>
        <p:spPr>
          <a:xfrm rot="10800000">
            <a:off x="-23700" y="722400"/>
            <a:ext cx="2341800" cy="0"/>
          </a:xfrm>
          <a:prstGeom prst="straightConnector1">
            <a:avLst/>
          </a:prstGeom>
          <a:noFill/>
          <a:ln w="9525" cap="flat" cmpd="sng">
            <a:solidFill>
              <a:srgbClr val="434343"/>
            </a:solidFill>
            <a:prstDash val="solid"/>
            <a:round/>
            <a:headEnd type="oval" w="lg" len="lg"/>
            <a:tailEnd type="none" w="lg" len="lg"/>
          </a:ln>
        </p:spPr>
      </p:cxnSp>
      <p:cxnSp>
        <p:nvCxnSpPr>
          <p:cNvPr id="29" name="Shape 29"/>
          <p:cNvCxnSpPr/>
          <p:nvPr/>
        </p:nvCxnSpPr>
        <p:spPr>
          <a:xfrm>
            <a:off x="6825900" y="722400"/>
            <a:ext cx="2331300" cy="0"/>
          </a:xfrm>
          <a:prstGeom prst="straightConnector1">
            <a:avLst/>
          </a:prstGeom>
          <a:noFill/>
          <a:ln w="9525" cap="flat" cmpd="sng">
            <a:solidFill>
              <a:srgbClr val="434343"/>
            </a:solidFill>
            <a:prstDash val="solid"/>
            <a:round/>
            <a:headEnd type="oval" w="lg" len="lg"/>
            <a:tailEnd type="none" w="lg" len="lg"/>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0"/>
        <p:cNvGrpSpPr/>
        <p:nvPr/>
      </p:nvGrpSpPr>
      <p:grpSpPr>
        <a:xfrm>
          <a:off x="0" y="0"/>
          <a:ext cx="0" cy="0"/>
          <a:chOff x="0" y="0"/>
          <a:chExt cx="0" cy="0"/>
        </a:xfrm>
      </p:grpSpPr>
      <p:sp>
        <p:nvSpPr>
          <p:cNvPr id="31" name="Shape 31"/>
          <p:cNvSpPr txBox="1">
            <a:spLocks noGrp="1"/>
          </p:cNvSpPr>
          <p:nvPr>
            <p:ph type="body" idx="1"/>
          </p:nvPr>
        </p:nvSpPr>
        <p:spPr>
          <a:xfrm>
            <a:off x="626350" y="2013800"/>
            <a:ext cx="2547900" cy="4257600"/>
          </a:xfrm>
          <a:prstGeom prst="rect">
            <a:avLst/>
          </a:prstGeom>
        </p:spPr>
        <p:txBody>
          <a:bodyPr wrap="square" lIns="91425" tIns="91425" rIns="91425" bIns="91425" anchor="t" anchorCtr="0"/>
          <a:lstStyle>
            <a:lvl1pPr lvl="0" rtl="0">
              <a:spcBef>
                <a:spcPts val="0"/>
              </a:spcBef>
              <a:buSzPts val="1800"/>
              <a:buChar char="○"/>
              <a:defRPr sz="1800"/>
            </a:lvl1pPr>
            <a:lvl2pPr lvl="1" rtl="0">
              <a:spcBef>
                <a:spcPts val="0"/>
              </a:spcBef>
              <a:buSzPts val="1800"/>
              <a:buChar char="□"/>
              <a:defRPr sz="1800"/>
            </a:lvl2pPr>
            <a:lvl3pPr lvl="2" rtl="0">
              <a:spcBef>
                <a:spcPts val="0"/>
              </a:spcBef>
              <a:buSzPts val="1800"/>
              <a:buChar char="○"/>
              <a:defRPr sz="1800"/>
            </a:lvl3pPr>
            <a:lvl4pPr lvl="3" rtl="0">
              <a:spcBef>
                <a:spcPts val="0"/>
              </a:spcBef>
              <a:buSzPts val="1800"/>
              <a:buChar char="□"/>
              <a:defRPr/>
            </a:lvl4pPr>
            <a:lvl5pPr lvl="4" rtl="0">
              <a:spcBef>
                <a:spcPts val="0"/>
              </a:spcBef>
              <a:buSzPts val="1800"/>
              <a:buChar char="○"/>
              <a:defRPr/>
            </a:lvl5pPr>
            <a:lvl6pPr lvl="5" rtl="0">
              <a:spcBef>
                <a:spcPts val="0"/>
              </a:spcBef>
              <a:buSzPts val="1800"/>
              <a:buChar char="■"/>
              <a:defRPr/>
            </a:lvl6pPr>
            <a:lvl7pPr lvl="6" rtl="0">
              <a:spcBef>
                <a:spcPts val="0"/>
              </a:spcBef>
              <a:buSzPts val="1800"/>
              <a:buChar char="●"/>
              <a:defRPr/>
            </a:lvl7pPr>
            <a:lvl8pPr lvl="7" rtl="0">
              <a:spcBef>
                <a:spcPts val="0"/>
              </a:spcBef>
              <a:buSzPts val="1800"/>
              <a:buChar char="○"/>
              <a:defRPr/>
            </a:lvl8pPr>
            <a:lvl9pPr lvl="8" rtl="0">
              <a:spcBef>
                <a:spcPts val="0"/>
              </a:spcBef>
              <a:buSzPts val="1800"/>
              <a:buChar char="■"/>
              <a:defRPr/>
            </a:lvl9pPr>
          </a:lstStyle>
          <a:p>
            <a:endParaRPr/>
          </a:p>
        </p:txBody>
      </p:sp>
      <p:sp>
        <p:nvSpPr>
          <p:cNvPr id="32" name="Shape 32"/>
          <p:cNvSpPr txBox="1">
            <a:spLocks noGrp="1"/>
          </p:cNvSpPr>
          <p:nvPr>
            <p:ph type="body" idx="2"/>
          </p:nvPr>
        </p:nvSpPr>
        <p:spPr>
          <a:xfrm>
            <a:off x="3304738" y="2013800"/>
            <a:ext cx="2547900" cy="4257600"/>
          </a:xfrm>
          <a:prstGeom prst="rect">
            <a:avLst/>
          </a:prstGeom>
        </p:spPr>
        <p:txBody>
          <a:bodyPr wrap="square" lIns="91425" tIns="91425" rIns="91425" bIns="91425" anchor="t" anchorCtr="0"/>
          <a:lstStyle>
            <a:lvl1pPr lvl="0" rtl="0">
              <a:spcBef>
                <a:spcPts val="0"/>
              </a:spcBef>
              <a:buSzPts val="1800"/>
              <a:buChar char="○"/>
              <a:defRPr sz="1800"/>
            </a:lvl1pPr>
            <a:lvl2pPr lvl="1" rtl="0">
              <a:spcBef>
                <a:spcPts val="0"/>
              </a:spcBef>
              <a:buSzPts val="1800"/>
              <a:buChar char="□"/>
              <a:defRPr sz="1800"/>
            </a:lvl2pPr>
            <a:lvl3pPr lvl="2" rtl="0">
              <a:spcBef>
                <a:spcPts val="0"/>
              </a:spcBef>
              <a:buSzPts val="1800"/>
              <a:buChar char="○"/>
              <a:defRPr sz="1800"/>
            </a:lvl3pPr>
            <a:lvl4pPr lvl="3" rtl="0">
              <a:spcBef>
                <a:spcPts val="0"/>
              </a:spcBef>
              <a:buSzPts val="1800"/>
              <a:buChar char="□"/>
              <a:defRPr/>
            </a:lvl4pPr>
            <a:lvl5pPr lvl="4" rtl="0">
              <a:spcBef>
                <a:spcPts val="0"/>
              </a:spcBef>
              <a:buSzPts val="1800"/>
              <a:buChar char="○"/>
              <a:defRPr/>
            </a:lvl5pPr>
            <a:lvl6pPr lvl="5" rtl="0">
              <a:spcBef>
                <a:spcPts val="0"/>
              </a:spcBef>
              <a:buSzPts val="1800"/>
              <a:buChar char="■"/>
              <a:defRPr/>
            </a:lvl6pPr>
            <a:lvl7pPr lvl="6" rtl="0">
              <a:spcBef>
                <a:spcPts val="0"/>
              </a:spcBef>
              <a:buSzPts val="1800"/>
              <a:buChar char="●"/>
              <a:defRPr/>
            </a:lvl7pPr>
            <a:lvl8pPr lvl="7" rtl="0">
              <a:spcBef>
                <a:spcPts val="0"/>
              </a:spcBef>
              <a:buSzPts val="1800"/>
              <a:buChar char="○"/>
              <a:defRPr/>
            </a:lvl8pPr>
            <a:lvl9pPr lvl="8" rtl="0">
              <a:spcBef>
                <a:spcPts val="0"/>
              </a:spcBef>
              <a:buSzPts val="1800"/>
              <a:buChar char="■"/>
              <a:defRPr/>
            </a:lvl9pPr>
          </a:lstStyle>
          <a:p>
            <a:endParaRPr/>
          </a:p>
        </p:txBody>
      </p:sp>
      <p:sp>
        <p:nvSpPr>
          <p:cNvPr id="33" name="Shape 33"/>
          <p:cNvSpPr txBox="1">
            <a:spLocks noGrp="1"/>
          </p:cNvSpPr>
          <p:nvPr>
            <p:ph type="body" idx="3"/>
          </p:nvPr>
        </p:nvSpPr>
        <p:spPr>
          <a:xfrm>
            <a:off x="5983125" y="2013800"/>
            <a:ext cx="2547900" cy="4257600"/>
          </a:xfrm>
          <a:prstGeom prst="rect">
            <a:avLst/>
          </a:prstGeom>
        </p:spPr>
        <p:txBody>
          <a:bodyPr wrap="square" lIns="91425" tIns="91425" rIns="91425" bIns="91425" anchor="t" anchorCtr="0"/>
          <a:lstStyle>
            <a:lvl1pPr lvl="0" rtl="0">
              <a:spcBef>
                <a:spcPts val="0"/>
              </a:spcBef>
              <a:buSzPts val="1800"/>
              <a:buChar char="○"/>
              <a:defRPr sz="1800"/>
            </a:lvl1pPr>
            <a:lvl2pPr lvl="1" rtl="0">
              <a:spcBef>
                <a:spcPts val="0"/>
              </a:spcBef>
              <a:buSzPts val="1800"/>
              <a:buChar char="□"/>
              <a:defRPr sz="1800"/>
            </a:lvl2pPr>
            <a:lvl3pPr lvl="2" rtl="0">
              <a:spcBef>
                <a:spcPts val="0"/>
              </a:spcBef>
              <a:buSzPts val="1800"/>
              <a:buChar char="○"/>
              <a:defRPr sz="1800"/>
            </a:lvl3pPr>
            <a:lvl4pPr lvl="3" rtl="0">
              <a:spcBef>
                <a:spcPts val="0"/>
              </a:spcBef>
              <a:buSzPts val="1800"/>
              <a:buChar char="□"/>
              <a:defRPr/>
            </a:lvl4pPr>
            <a:lvl5pPr lvl="4" rtl="0">
              <a:spcBef>
                <a:spcPts val="0"/>
              </a:spcBef>
              <a:buSzPts val="1800"/>
              <a:buChar char="○"/>
              <a:defRPr/>
            </a:lvl5pPr>
            <a:lvl6pPr lvl="5" rtl="0">
              <a:spcBef>
                <a:spcPts val="0"/>
              </a:spcBef>
              <a:buSzPts val="1800"/>
              <a:buChar char="■"/>
              <a:defRPr/>
            </a:lvl6pPr>
            <a:lvl7pPr lvl="6" rtl="0">
              <a:spcBef>
                <a:spcPts val="0"/>
              </a:spcBef>
              <a:buSzPts val="1800"/>
              <a:buChar char="●"/>
              <a:defRPr/>
            </a:lvl7pPr>
            <a:lvl8pPr lvl="7" rtl="0">
              <a:spcBef>
                <a:spcPts val="0"/>
              </a:spcBef>
              <a:buSzPts val="1800"/>
              <a:buChar char="○"/>
              <a:defRPr/>
            </a:lvl8pPr>
            <a:lvl9pPr lvl="8" rtl="0">
              <a:spcBef>
                <a:spcPts val="0"/>
              </a:spcBef>
              <a:buSzPts val="1800"/>
              <a:buChar char="■"/>
              <a:defRPr/>
            </a:lvl9pPr>
          </a:lstStyle>
          <a:p>
            <a:endParaRPr/>
          </a:p>
        </p:txBody>
      </p:sp>
      <p:sp>
        <p:nvSpPr>
          <p:cNvPr id="34" name="Shape 34"/>
          <p:cNvSpPr txBox="1">
            <a:spLocks noGrp="1"/>
          </p:cNvSpPr>
          <p:nvPr>
            <p:ph type="title"/>
          </p:nvPr>
        </p:nvSpPr>
        <p:spPr>
          <a:xfrm>
            <a:off x="2622900" y="150900"/>
            <a:ext cx="3898200" cy="1143000"/>
          </a:xfrm>
          <a:prstGeom prst="rect">
            <a:avLst/>
          </a:prstGeom>
        </p:spPr>
        <p:txBody>
          <a:bodyPr wrap="square" lIns="91425" tIns="91425" rIns="91425" bIns="91425" anchor="ctr" anchorCtr="0"/>
          <a:lstStyle>
            <a:lvl1pPr lvl="0" rtl="0">
              <a:spcBef>
                <a:spcPts val="0"/>
              </a:spcBef>
              <a:buSzPts val="2000"/>
              <a:buNone/>
              <a:defRPr/>
            </a:lvl1pPr>
            <a:lvl2pPr lvl="1" rtl="0">
              <a:spcBef>
                <a:spcPts val="0"/>
              </a:spcBef>
              <a:buSzPts val="2000"/>
              <a:buNone/>
              <a:defRPr/>
            </a:lvl2pPr>
            <a:lvl3pPr lvl="2" rtl="0">
              <a:spcBef>
                <a:spcPts val="0"/>
              </a:spcBef>
              <a:buSzPts val="2000"/>
              <a:buNone/>
              <a:defRPr/>
            </a:lvl3pPr>
            <a:lvl4pPr lvl="3" rtl="0">
              <a:spcBef>
                <a:spcPts val="0"/>
              </a:spcBef>
              <a:buSzPts val="2000"/>
              <a:buNone/>
              <a:defRPr/>
            </a:lvl4pPr>
            <a:lvl5pPr lvl="4" rtl="0">
              <a:spcBef>
                <a:spcPts val="0"/>
              </a:spcBef>
              <a:buSzPts val="2000"/>
              <a:buNone/>
              <a:defRPr/>
            </a:lvl5pPr>
            <a:lvl6pPr lvl="5" rtl="0">
              <a:spcBef>
                <a:spcPts val="0"/>
              </a:spcBef>
              <a:buSzPts val="2000"/>
              <a:buNone/>
              <a:defRPr/>
            </a:lvl6pPr>
            <a:lvl7pPr lvl="6" rtl="0">
              <a:spcBef>
                <a:spcPts val="0"/>
              </a:spcBef>
              <a:buSzPts val="2000"/>
              <a:buNone/>
              <a:defRPr/>
            </a:lvl7pPr>
            <a:lvl8pPr lvl="7" rtl="0">
              <a:spcBef>
                <a:spcPts val="0"/>
              </a:spcBef>
              <a:buSzPts val="2000"/>
              <a:buNone/>
              <a:defRPr/>
            </a:lvl8pPr>
            <a:lvl9pPr lvl="8" rtl="0">
              <a:spcBef>
                <a:spcPts val="0"/>
              </a:spcBef>
              <a:buSzPts val="2000"/>
              <a:buNone/>
              <a:defRPr/>
            </a:lvl9pPr>
          </a:lstStyle>
          <a:p>
            <a:endParaRPr/>
          </a:p>
        </p:txBody>
      </p:sp>
      <p:cxnSp>
        <p:nvCxnSpPr>
          <p:cNvPr id="35" name="Shape 35"/>
          <p:cNvCxnSpPr/>
          <p:nvPr/>
        </p:nvCxnSpPr>
        <p:spPr>
          <a:xfrm rot="10800000">
            <a:off x="-23700" y="722400"/>
            <a:ext cx="2341800" cy="0"/>
          </a:xfrm>
          <a:prstGeom prst="straightConnector1">
            <a:avLst/>
          </a:prstGeom>
          <a:noFill/>
          <a:ln w="9525" cap="flat" cmpd="sng">
            <a:solidFill>
              <a:srgbClr val="434343"/>
            </a:solidFill>
            <a:prstDash val="solid"/>
            <a:round/>
            <a:headEnd type="oval" w="lg" len="lg"/>
            <a:tailEnd type="none" w="lg" len="lg"/>
          </a:ln>
        </p:spPr>
      </p:cxnSp>
      <p:cxnSp>
        <p:nvCxnSpPr>
          <p:cNvPr id="36" name="Shape 36"/>
          <p:cNvCxnSpPr/>
          <p:nvPr/>
        </p:nvCxnSpPr>
        <p:spPr>
          <a:xfrm>
            <a:off x="6825900" y="722400"/>
            <a:ext cx="2331300" cy="0"/>
          </a:xfrm>
          <a:prstGeom prst="straightConnector1">
            <a:avLst/>
          </a:prstGeom>
          <a:noFill/>
          <a:ln w="9525" cap="flat" cmpd="sng">
            <a:solidFill>
              <a:srgbClr val="434343"/>
            </a:solidFill>
            <a:prstDash val="solid"/>
            <a:round/>
            <a:headEnd type="oval" w="lg" len="lg"/>
            <a:tailEnd type="none" w="lg" len="lg"/>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2622900" y="150900"/>
            <a:ext cx="3898200" cy="1143000"/>
          </a:xfrm>
          <a:prstGeom prst="rect">
            <a:avLst/>
          </a:prstGeom>
        </p:spPr>
        <p:txBody>
          <a:bodyPr wrap="square" lIns="91425" tIns="91425" rIns="91425" bIns="91425" anchor="ctr" anchorCtr="0"/>
          <a:lstStyle>
            <a:lvl1pPr lvl="0" rtl="0">
              <a:spcBef>
                <a:spcPts val="0"/>
              </a:spcBef>
              <a:buSzPts val="2000"/>
              <a:buNone/>
              <a:defRPr/>
            </a:lvl1pPr>
            <a:lvl2pPr lvl="1" rtl="0">
              <a:spcBef>
                <a:spcPts val="0"/>
              </a:spcBef>
              <a:buSzPts val="2000"/>
              <a:buNone/>
              <a:defRPr/>
            </a:lvl2pPr>
            <a:lvl3pPr lvl="2" rtl="0">
              <a:spcBef>
                <a:spcPts val="0"/>
              </a:spcBef>
              <a:buSzPts val="2000"/>
              <a:buNone/>
              <a:defRPr/>
            </a:lvl3pPr>
            <a:lvl4pPr lvl="3" rtl="0">
              <a:spcBef>
                <a:spcPts val="0"/>
              </a:spcBef>
              <a:buSzPts val="2000"/>
              <a:buNone/>
              <a:defRPr/>
            </a:lvl4pPr>
            <a:lvl5pPr lvl="4" rtl="0">
              <a:spcBef>
                <a:spcPts val="0"/>
              </a:spcBef>
              <a:buSzPts val="2000"/>
              <a:buNone/>
              <a:defRPr/>
            </a:lvl5pPr>
            <a:lvl6pPr lvl="5" rtl="0">
              <a:spcBef>
                <a:spcPts val="0"/>
              </a:spcBef>
              <a:buSzPts val="2000"/>
              <a:buNone/>
              <a:defRPr/>
            </a:lvl6pPr>
            <a:lvl7pPr lvl="6" rtl="0">
              <a:spcBef>
                <a:spcPts val="0"/>
              </a:spcBef>
              <a:buSzPts val="2000"/>
              <a:buNone/>
              <a:defRPr/>
            </a:lvl7pPr>
            <a:lvl8pPr lvl="7" rtl="0">
              <a:spcBef>
                <a:spcPts val="0"/>
              </a:spcBef>
              <a:buSzPts val="2000"/>
              <a:buNone/>
              <a:defRPr/>
            </a:lvl8pPr>
            <a:lvl9pPr lvl="8" rtl="0">
              <a:spcBef>
                <a:spcPts val="0"/>
              </a:spcBef>
              <a:buSzPts val="2000"/>
              <a:buNone/>
              <a:defRPr/>
            </a:lvl9pPr>
          </a:lstStyle>
          <a:p>
            <a:endParaRPr/>
          </a:p>
        </p:txBody>
      </p:sp>
      <p:cxnSp>
        <p:nvCxnSpPr>
          <p:cNvPr id="39" name="Shape 39"/>
          <p:cNvCxnSpPr/>
          <p:nvPr/>
        </p:nvCxnSpPr>
        <p:spPr>
          <a:xfrm rot="10800000">
            <a:off x="-23700" y="722400"/>
            <a:ext cx="2341800" cy="0"/>
          </a:xfrm>
          <a:prstGeom prst="straightConnector1">
            <a:avLst/>
          </a:prstGeom>
          <a:noFill/>
          <a:ln w="9525" cap="flat" cmpd="sng">
            <a:solidFill>
              <a:srgbClr val="434343"/>
            </a:solidFill>
            <a:prstDash val="solid"/>
            <a:round/>
            <a:headEnd type="oval" w="lg" len="lg"/>
            <a:tailEnd type="none" w="lg" len="lg"/>
          </a:ln>
        </p:spPr>
      </p:cxnSp>
      <p:cxnSp>
        <p:nvCxnSpPr>
          <p:cNvPr id="40" name="Shape 40"/>
          <p:cNvCxnSpPr/>
          <p:nvPr/>
        </p:nvCxnSpPr>
        <p:spPr>
          <a:xfrm>
            <a:off x="6825900" y="722400"/>
            <a:ext cx="2331300" cy="0"/>
          </a:xfrm>
          <a:prstGeom prst="straightConnector1">
            <a:avLst/>
          </a:prstGeom>
          <a:noFill/>
          <a:ln w="9525" cap="flat" cmpd="sng">
            <a:solidFill>
              <a:srgbClr val="434343"/>
            </a:solidFill>
            <a:prstDash val="solid"/>
            <a:round/>
            <a:headEnd type="oval" w="lg" len="lg"/>
            <a:tailEnd type="none" w="lg" len="lg"/>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2600500" y="5862275"/>
            <a:ext cx="3957600" cy="692700"/>
          </a:xfrm>
          <a:prstGeom prst="rect">
            <a:avLst/>
          </a:prstGeom>
        </p:spPr>
        <p:txBody>
          <a:bodyPr wrap="square" lIns="91425" tIns="91425" rIns="91425" bIns="91425" anchor="ctr" anchorCtr="0"/>
          <a:lstStyle>
            <a:lvl1pPr lvl="0" algn="ctr">
              <a:spcBef>
                <a:spcPts val="360"/>
              </a:spcBef>
              <a:buSzPts val="1800"/>
              <a:buNone/>
              <a:defRPr sz="1800" i="1"/>
            </a:lvl1pPr>
          </a:lstStyle>
          <a:p>
            <a:endParaRPr/>
          </a:p>
        </p:txBody>
      </p:sp>
      <p:cxnSp>
        <p:nvCxnSpPr>
          <p:cNvPr id="43" name="Shape 43"/>
          <p:cNvCxnSpPr/>
          <p:nvPr/>
        </p:nvCxnSpPr>
        <p:spPr>
          <a:xfrm rot="10800000">
            <a:off x="-15900" y="6253129"/>
            <a:ext cx="2334000" cy="0"/>
          </a:xfrm>
          <a:prstGeom prst="straightConnector1">
            <a:avLst/>
          </a:prstGeom>
          <a:noFill/>
          <a:ln w="9525" cap="flat" cmpd="sng">
            <a:solidFill>
              <a:srgbClr val="434343"/>
            </a:solidFill>
            <a:prstDash val="solid"/>
            <a:round/>
            <a:headEnd type="oval" w="lg" len="lg"/>
            <a:tailEnd type="none" w="lg" len="lg"/>
          </a:ln>
        </p:spPr>
      </p:cxnSp>
      <p:cxnSp>
        <p:nvCxnSpPr>
          <p:cNvPr id="44" name="Shape 44"/>
          <p:cNvCxnSpPr/>
          <p:nvPr/>
        </p:nvCxnSpPr>
        <p:spPr>
          <a:xfrm>
            <a:off x="6825900" y="6253129"/>
            <a:ext cx="2339400" cy="0"/>
          </a:xfrm>
          <a:prstGeom prst="straightConnector1">
            <a:avLst/>
          </a:prstGeom>
          <a:noFill/>
          <a:ln w="9525" cap="flat" cmpd="sng">
            <a:solidFill>
              <a:srgbClr val="434343"/>
            </a:solidFill>
            <a:prstDash val="solid"/>
            <a:round/>
            <a:headEnd type="oval" w="lg" len="lg"/>
            <a:tailEnd type="none" w="lg" len="lg"/>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622900" y="274650"/>
            <a:ext cx="3898200" cy="1143000"/>
          </a:xfrm>
          <a:prstGeom prst="rect">
            <a:avLst/>
          </a:prstGeom>
          <a:noFill/>
          <a:ln>
            <a:noFill/>
          </a:ln>
        </p:spPr>
        <p:txBody>
          <a:bodyPr wrap="square" lIns="91425" tIns="91425" rIns="91425" bIns="91425" anchor="ctr" anchorCtr="0"/>
          <a:lstStyle>
            <a:lvl1pPr lvl="0" algn="ctr">
              <a:spcBef>
                <a:spcPts val="0"/>
              </a:spcBef>
              <a:buClr>
                <a:schemeClr val="dk1"/>
              </a:buClr>
              <a:buSzPts val="2000"/>
              <a:buFont typeface="Montserrat"/>
              <a:buNone/>
              <a:defRPr sz="2000" b="1">
                <a:solidFill>
                  <a:schemeClr val="dk1"/>
                </a:solidFill>
                <a:latin typeface="Montserrat"/>
                <a:ea typeface="Montserrat"/>
                <a:cs typeface="Montserrat"/>
                <a:sym typeface="Montserrat"/>
              </a:defRPr>
            </a:lvl1pPr>
            <a:lvl2pPr lvl="1" algn="ctr">
              <a:spcBef>
                <a:spcPts val="0"/>
              </a:spcBef>
              <a:buClr>
                <a:schemeClr val="dk1"/>
              </a:buClr>
              <a:buSzPts val="2000"/>
              <a:buFont typeface="Montserrat"/>
              <a:buNone/>
              <a:defRPr sz="2000" b="1">
                <a:solidFill>
                  <a:schemeClr val="dk1"/>
                </a:solidFill>
                <a:latin typeface="Montserrat"/>
                <a:ea typeface="Montserrat"/>
                <a:cs typeface="Montserrat"/>
                <a:sym typeface="Montserrat"/>
              </a:defRPr>
            </a:lvl2pPr>
            <a:lvl3pPr lvl="2" algn="ctr">
              <a:spcBef>
                <a:spcPts val="0"/>
              </a:spcBef>
              <a:buClr>
                <a:schemeClr val="dk1"/>
              </a:buClr>
              <a:buSzPts val="2000"/>
              <a:buFont typeface="Montserrat"/>
              <a:buNone/>
              <a:defRPr sz="2000" b="1">
                <a:solidFill>
                  <a:schemeClr val="dk1"/>
                </a:solidFill>
                <a:latin typeface="Montserrat"/>
                <a:ea typeface="Montserrat"/>
                <a:cs typeface="Montserrat"/>
                <a:sym typeface="Montserrat"/>
              </a:defRPr>
            </a:lvl3pPr>
            <a:lvl4pPr lvl="3" algn="ctr">
              <a:spcBef>
                <a:spcPts val="0"/>
              </a:spcBef>
              <a:buClr>
                <a:schemeClr val="dk1"/>
              </a:buClr>
              <a:buSzPts val="2000"/>
              <a:buFont typeface="Montserrat"/>
              <a:buNone/>
              <a:defRPr sz="2000" b="1">
                <a:solidFill>
                  <a:schemeClr val="dk1"/>
                </a:solidFill>
                <a:latin typeface="Montserrat"/>
                <a:ea typeface="Montserrat"/>
                <a:cs typeface="Montserrat"/>
                <a:sym typeface="Montserrat"/>
              </a:defRPr>
            </a:lvl4pPr>
            <a:lvl5pPr lvl="4" algn="ctr">
              <a:spcBef>
                <a:spcPts val="0"/>
              </a:spcBef>
              <a:buClr>
                <a:schemeClr val="dk1"/>
              </a:buClr>
              <a:buSzPts val="2000"/>
              <a:buFont typeface="Montserrat"/>
              <a:buNone/>
              <a:defRPr sz="2000" b="1">
                <a:solidFill>
                  <a:schemeClr val="dk1"/>
                </a:solidFill>
                <a:latin typeface="Montserrat"/>
                <a:ea typeface="Montserrat"/>
                <a:cs typeface="Montserrat"/>
                <a:sym typeface="Montserrat"/>
              </a:defRPr>
            </a:lvl5pPr>
            <a:lvl6pPr lvl="5" algn="ctr">
              <a:spcBef>
                <a:spcPts val="0"/>
              </a:spcBef>
              <a:buClr>
                <a:schemeClr val="dk1"/>
              </a:buClr>
              <a:buSzPts val="2000"/>
              <a:buFont typeface="Montserrat"/>
              <a:buNone/>
              <a:defRPr sz="2000" b="1">
                <a:solidFill>
                  <a:schemeClr val="dk1"/>
                </a:solidFill>
                <a:latin typeface="Montserrat"/>
                <a:ea typeface="Montserrat"/>
                <a:cs typeface="Montserrat"/>
                <a:sym typeface="Montserrat"/>
              </a:defRPr>
            </a:lvl6pPr>
            <a:lvl7pPr lvl="6" algn="ctr">
              <a:spcBef>
                <a:spcPts val="0"/>
              </a:spcBef>
              <a:buClr>
                <a:schemeClr val="dk1"/>
              </a:buClr>
              <a:buSzPts val="2000"/>
              <a:buFont typeface="Montserrat"/>
              <a:buNone/>
              <a:defRPr sz="2000" b="1">
                <a:solidFill>
                  <a:schemeClr val="dk1"/>
                </a:solidFill>
                <a:latin typeface="Montserrat"/>
                <a:ea typeface="Montserrat"/>
                <a:cs typeface="Montserrat"/>
                <a:sym typeface="Montserrat"/>
              </a:defRPr>
            </a:lvl7pPr>
            <a:lvl8pPr lvl="7" algn="ctr">
              <a:spcBef>
                <a:spcPts val="0"/>
              </a:spcBef>
              <a:buClr>
                <a:schemeClr val="dk1"/>
              </a:buClr>
              <a:buSzPts val="2000"/>
              <a:buFont typeface="Montserrat"/>
              <a:buNone/>
              <a:defRPr sz="2000" b="1">
                <a:solidFill>
                  <a:schemeClr val="dk1"/>
                </a:solidFill>
                <a:latin typeface="Montserrat"/>
                <a:ea typeface="Montserrat"/>
                <a:cs typeface="Montserrat"/>
                <a:sym typeface="Montserrat"/>
              </a:defRPr>
            </a:lvl8pPr>
            <a:lvl9pPr lvl="8" algn="ctr">
              <a:spcBef>
                <a:spcPts val="0"/>
              </a:spcBef>
              <a:buClr>
                <a:schemeClr val="dk1"/>
              </a:buClr>
              <a:buSzPts val="2000"/>
              <a:buFont typeface="Montserrat"/>
              <a:buNone/>
              <a:defRPr sz="2000" b="1">
                <a:solidFill>
                  <a:schemeClr val="dk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617100" y="1997950"/>
            <a:ext cx="7909800" cy="4287300"/>
          </a:xfrm>
          <a:prstGeom prst="rect">
            <a:avLst/>
          </a:prstGeom>
          <a:noFill/>
          <a:ln>
            <a:noFill/>
          </a:ln>
        </p:spPr>
        <p:txBody>
          <a:bodyPr wrap="square" lIns="91425" tIns="91425" rIns="91425" bIns="91425" anchor="t" anchorCtr="0"/>
          <a:lstStyle>
            <a:lvl1pPr lvl="0">
              <a:lnSpc>
                <a:spcPct val="115000"/>
              </a:lnSpc>
              <a:spcBef>
                <a:spcPts val="600"/>
              </a:spcBef>
              <a:buClr>
                <a:schemeClr val="dk1"/>
              </a:buClr>
              <a:buSzPts val="3000"/>
              <a:buFont typeface="PT Serif"/>
              <a:buChar char="○"/>
              <a:defRPr sz="3000">
                <a:solidFill>
                  <a:schemeClr val="dk1"/>
                </a:solidFill>
                <a:latin typeface="PT Serif"/>
                <a:ea typeface="PT Serif"/>
                <a:cs typeface="PT Serif"/>
                <a:sym typeface="PT Serif"/>
              </a:defRPr>
            </a:lvl1pPr>
            <a:lvl2pPr lvl="1">
              <a:lnSpc>
                <a:spcPct val="115000"/>
              </a:lnSpc>
              <a:spcBef>
                <a:spcPts val="480"/>
              </a:spcBef>
              <a:buClr>
                <a:schemeClr val="dk1"/>
              </a:buClr>
              <a:buSzPts val="2400"/>
              <a:buFont typeface="PT Serif"/>
              <a:buChar char="□"/>
              <a:defRPr sz="2400">
                <a:solidFill>
                  <a:schemeClr val="dk1"/>
                </a:solidFill>
                <a:latin typeface="PT Serif"/>
                <a:ea typeface="PT Serif"/>
                <a:cs typeface="PT Serif"/>
                <a:sym typeface="PT Serif"/>
              </a:defRPr>
            </a:lvl2pPr>
            <a:lvl3pPr lvl="2">
              <a:lnSpc>
                <a:spcPct val="115000"/>
              </a:lnSpc>
              <a:spcBef>
                <a:spcPts val="480"/>
              </a:spcBef>
              <a:buClr>
                <a:schemeClr val="dk1"/>
              </a:buClr>
              <a:buSzPts val="2400"/>
              <a:buFont typeface="PT Serif"/>
              <a:buChar char="○"/>
              <a:defRPr sz="2400">
                <a:solidFill>
                  <a:schemeClr val="dk1"/>
                </a:solidFill>
                <a:latin typeface="PT Serif"/>
                <a:ea typeface="PT Serif"/>
                <a:cs typeface="PT Serif"/>
                <a:sym typeface="PT Serif"/>
              </a:defRPr>
            </a:lvl3pPr>
            <a:lvl4pPr lvl="3">
              <a:lnSpc>
                <a:spcPct val="115000"/>
              </a:lnSpc>
              <a:spcBef>
                <a:spcPts val="360"/>
              </a:spcBef>
              <a:buClr>
                <a:schemeClr val="dk1"/>
              </a:buClr>
              <a:buSzPts val="1800"/>
              <a:buFont typeface="PT Serif"/>
              <a:buChar char="□"/>
              <a:defRPr sz="1800">
                <a:solidFill>
                  <a:schemeClr val="dk1"/>
                </a:solidFill>
                <a:latin typeface="PT Serif"/>
                <a:ea typeface="PT Serif"/>
                <a:cs typeface="PT Serif"/>
                <a:sym typeface="PT Serif"/>
              </a:defRPr>
            </a:lvl4pPr>
            <a:lvl5pPr lvl="4">
              <a:lnSpc>
                <a:spcPct val="115000"/>
              </a:lnSpc>
              <a:spcBef>
                <a:spcPts val="360"/>
              </a:spcBef>
              <a:buClr>
                <a:schemeClr val="dk1"/>
              </a:buClr>
              <a:buSzPts val="1800"/>
              <a:buFont typeface="PT Serif"/>
              <a:buChar char="○"/>
              <a:defRPr sz="1800">
                <a:solidFill>
                  <a:schemeClr val="dk1"/>
                </a:solidFill>
                <a:latin typeface="PT Serif"/>
                <a:ea typeface="PT Serif"/>
                <a:cs typeface="PT Serif"/>
                <a:sym typeface="PT Serif"/>
              </a:defRPr>
            </a:lvl5pPr>
            <a:lvl6pPr lvl="5">
              <a:lnSpc>
                <a:spcPct val="115000"/>
              </a:lnSpc>
              <a:spcBef>
                <a:spcPts val="360"/>
              </a:spcBef>
              <a:buClr>
                <a:schemeClr val="dk1"/>
              </a:buClr>
              <a:buSzPts val="1800"/>
              <a:buFont typeface="PT Serif"/>
              <a:buChar char="■"/>
              <a:defRPr sz="1800">
                <a:solidFill>
                  <a:schemeClr val="dk1"/>
                </a:solidFill>
                <a:latin typeface="PT Serif"/>
                <a:ea typeface="PT Serif"/>
                <a:cs typeface="PT Serif"/>
                <a:sym typeface="PT Serif"/>
              </a:defRPr>
            </a:lvl6pPr>
            <a:lvl7pPr lvl="6">
              <a:lnSpc>
                <a:spcPct val="115000"/>
              </a:lnSpc>
              <a:spcBef>
                <a:spcPts val="360"/>
              </a:spcBef>
              <a:buClr>
                <a:schemeClr val="dk1"/>
              </a:buClr>
              <a:buSzPts val="1800"/>
              <a:buFont typeface="PT Serif"/>
              <a:buChar char="●"/>
              <a:defRPr sz="1800">
                <a:solidFill>
                  <a:schemeClr val="dk1"/>
                </a:solidFill>
                <a:latin typeface="PT Serif"/>
                <a:ea typeface="PT Serif"/>
                <a:cs typeface="PT Serif"/>
                <a:sym typeface="PT Serif"/>
              </a:defRPr>
            </a:lvl7pPr>
            <a:lvl8pPr lvl="7">
              <a:lnSpc>
                <a:spcPct val="115000"/>
              </a:lnSpc>
              <a:spcBef>
                <a:spcPts val="360"/>
              </a:spcBef>
              <a:buClr>
                <a:schemeClr val="dk1"/>
              </a:buClr>
              <a:buSzPts val="1800"/>
              <a:buFont typeface="PT Serif"/>
              <a:buChar char="○"/>
              <a:defRPr sz="1800">
                <a:solidFill>
                  <a:schemeClr val="dk1"/>
                </a:solidFill>
                <a:latin typeface="PT Serif"/>
                <a:ea typeface="PT Serif"/>
                <a:cs typeface="PT Serif"/>
                <a:sym typeface="PT Serif"/>
              </a:defRPr>
            </a:lvl8pPr>
            <a:lvl9pPr lvl="8">
              <a:lnSpc>
                <a:spcPct val="115000"/>
              </a:lnSpc>
              <a:spcBef>
                <a:spcPts val="360"/>
              </a:spcBef>
              <a:buClr>
                <a:schemeClr val="dk1"/>
              </a:buClr>
              <a:buSzPts val="1800"/>
              <a:buFont typeface="PT Serif"/>
              <a:buChar char="■"/>
              <a:defRPr sz="1800">
                <a:solidFill>
                  <a:schemeClr val="dk1"/>
                </a:solidFill>
                <a:latin typeface="PT Serif"/>
                <a:ea typeface="PT Serif"/>
                <a:cs typeface="PT Serif"/>
                <a:sym typeface="PT Serif"/>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13.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40.png"/><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7.png"/><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44.png"/><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2.png"/><Relationship Id="rId7" Type="http://schemas.openxmlformats.org/officeDocument/2006/relationships/image" Target="../media/image38.png"/><Relationship Id="rId12"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45.png"/><Relationship Id="rId5" Type="http://schemas.openxmlformats.org/officeDocument/2006/relationships/image" Target="../media/image33.png"/><Relationship Id="rId10" Type="http://schemas.openxmlformats.org/officeDocument/2006/relationships/image" Target="../media/image43.png"/><Relationship Id="rId4" Type="http://schemas.openxmlformats.org/officeDocument/2006/relationships/image" Target="../media/image44.png"/><Relationship Id="rId9" Type="http://schemas.openxmlformats.org/officeDocument/2006/relationships/image" Target="../media/image4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32.png"/><Relationship Id="rId3" Type="http://schemas.openxmlformats.org/officeDocument/2006/relationships/image" Target="../media/image42.png"/><Relationship Id="rId7" Type="http://schemas.openxmlformats.org/officeDocument/2006/relationships/image" Target="../media/image41.png"/><Relationship Id="rId12"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5.xml"/><Relationship Id="rId6" Type="http://schemas.openxmlformats.org/officeDocument/2006/relationships/image" Target="../media/image38.png"/><Relationship Id="rId11" Type="http://schemas.openxmlformats.org/officeDocument/2006/relationships/image" Target="../media/image45.png"/><Relationship Id="rId5" Type="http://schemas.openxmlformats.org/officeDocument/2006/relationships/image" Target="../media/image37.png"/><Relationship Id="rId10" Type="http://schemas.openxmlformats.org/officeDocument/2006/relationships/image" Target="../media/image43.png"/><Relationship Id="rId4" Type="http://schemas.openxmlformats.org/officeDocument/2006/relationships/image" Target="../media/image33.png"/><Relationship Id="rId9" Type="http://schemas.openxmlformats.org/officeDocument/2006/relationships/image" Target="../media/image4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2.png"/><Relationship Id="rId7" Type="http://schemas.openxmlformats.org/officeDocument/2006/relationships/image" Target="../media/image41.png"/><Relationship Id="rId12" Type="http://schemas.openxmlformats.org/officeDocument/2006/relationships/image" Target="../media/image17.png"/><Relationship Id="rId2" Type="http://schemas.openxmlformats.org/officeDocument/2006/relationships/notesSlide" Target="../notesSlides/notesSlide85.xml"/><Relationship Id="rId1" Type="http://schemas.openxmlformats.org/officeDocument/2006/relationships/slideLayout" Target="../slideLayouts/slideLayout5.xml"/><Relationship Id="rId6" Type="http://schemas.openxmlformats.org/officeDocument/2006/relationships/image" Target="../media/image38.png"/><Relationship Id="rId11" Type="http://schemas.openxmlformats.org/officeDocument/2006/relationships/image" Target="../media/image45.png"/><Relationship Id="rId5" Type="http://schemas.openxmlformats.org/officeDocument/2006/relationships/image" Target="../media/image37.png"/><Relationship Id="rId10" Type="http://schemas.openxmlformats.org/officeDocument/2006/relationships/image" Target="../media/image43.png"/><Relationship Id="rId4" Type="http://schemas.openxmlformats.org/officeDocument/2006/relationships/image" Target="../media/image33.png"/><Relationship Id="rId9" Type="http://schemas.openxmlformats.org/officeDocument/2006/relationships/image" Target="../media/image4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3.png"/><Relationship Id="rId2" Type="http://schemas.openxmlformats.org/officeDocument/2006/relationships/notesSlide" Target="../notesSlides/notesSlide90.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17.png"/><Relationship Id="rId9" Type="http://schemas.openxmlformats.org/officeDocument/2006/relationships/image" Target="../media/image32.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3.png"/><Relationship Id="rId2" Type="http://schemas.openxmlformats.org/officeDocument/2006/relationships/notesSlide" Target="../notesSlides/notesSlide94.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41.png"/><Relationship Id="rId10"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47.png"/></Relationships>
</file>

<file path=ppt/slides/_rels/slide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ctrTitle"/>
          </p:nvPr>
        </p:nvSpPr>
        <p:spPr>
          <a:xfrm>
            <a:off x="634275" y="2655750"/>
            <a:ext cx="7888800" cy="1546500"/>
          </a:xfrm>
          <a:prstGeom prst="rect">
            <a:avLst/>
          </a:prstGeom>
        </p:spPr>
        <p:txBody>
          <a:bodyPr wrap="square" lIns="91425" tIns="91425" rIns="91425" bIns="91425" anchor="ctr" anchorCtr="0">
            <a:noAutofit/>
          </a:bodyPr>
          <a:lstStyle/>
          <a:p>
            <a:pPr marL="0" lvl="0" indent="0">
              <a:spcBef>
                <a:spcPts val="0"/>
              </a:spcBef>
              <a:buNone/>
            </a:pPr>
            <a:r>
              <a:rPr lang="en"/>
              <a:t>Bootcamp Cloud</a:t>
            </a:r>
            <a:br>
              <a:rPr lang="en"/>
            </a:br>
            <a:r>
              <a:rPr lang="en"/>
              <a:t>Day 3</a:t>
            </a:r>
            <a:br>
              <a:rPr lang="en"/>
            </a:br>
            <a:endParaRPr lang="en"/>
          </a:p>
          <a:p>
            <a:pPr marL="0" lvl="0" indent="0">
              <a:spcBef>
                <a:spcPts val="0"/>
              </a:spcBef>
              <a:buNone/>
            </a:pPr>
            <a:r>
              <a:rPr lang="en"/>
              <a:t>Public Cloud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Private Cloudと比較した</a:t>
            </a:r>
          </a:p>
          <a:p>
            <a:pPr marL="0" lvl="0" indent="0" rtl="0">
              <a:spcBef>
                <a:spcPts val="0"/>
              </a:spcBef>
              <a:buNone/>
            </a:pPr>
            <a:r>
              <a:rPr lang="en" sz="2400"/>
              <a:t>Public Cloudのメリット</a:t>
            </a:r>
          </a:p>
        </p:txBody>
      </p:sp>
      <p:sp>
        <p:nvSpPr>
          <p:cNvPr id="144" name="Shape 144"/>
          <p:cNvSpPr/>
          <p:nvPr/>
        </p:nvSpPr>
        <p:spPr>
          <a:xfrm>
            <a:off x="5646150" y="2048900"/>
            <a:ext cx="2194800" cy="612300"/>
          </a:xfrm>
          <a:prstGeom prst="roundRect">
            <a:avLst>
              <a:gd name="adj" fmla="val 16667"/>
            </a:avLst>
          </a:prstGeom>
          <a:solidFill>
            <a:srgbClr val="FF9900"/>
          </a:solid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rPr>
              <a:t>オンデマンド</a:t>
            </a:r>
          </a:p>
        </p:txBody>
      </p:sp>
      <p:sp>
        <p:nvSpPr>
          <p:cNvPr id="145" name="Shape 145"/>
          <p:cNvSpPr/>
          <p:nvPr/>
        </p:nvSpPr>
        <p:spPr>
          <a:xfrm>
            <a:off x="5646150" y="2741300"/>
            <a:ext cx="2194800" cy="612300"/>
          </a:xfrm>
          <a:prstGeom prst="roundRect">
            <a:avLst>
              <a:gd name="adj" fmla="val 16667"/>
            </a:avLst>
          </a:prstGeom>
          <a:solidFill>
            <a:srgbClr val="FF9900"/>
          </a:solid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rPr>
              <a:t>資産をもたない</a:t>
            </a:r>
          </a:p>
        </p:txBody>
      </p:sp>
      <p:sp>
        <p:nvSpPr>
          <p:cNvPr id="146" name="Shape 146"/>
          <p:cNvSpPr/>
          <p:nvPr/>
        </p:nvSpPr>
        <p:spPr>
          <a:xfrm>
            <a:off x="5646150" y="3433700"/>
            <a:ext cx="2194800" cy="612300"/>
          </a:xfrm>
          <a:prstGeom prst="roundRect">
            <a:avLst>
              <a:gd name="adj" fmla="val 16667"/>
            </a:avLst>
          </a:prstGeom>
          <a:solidFill>
            <a:srgbClr val="FF9900"/>
          </a:solid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rPr>
              <a:t>初期投資なし</a:t>
            </a:r>
          </a:p>
        </p:txBody>
      </p:sp>
      <p:sp>
        <p:nvSpPr>
          <p:cNvPr id="147" name="Shape 147"/>
          <p:cNvSpPr/>
          <p:nvPr/>
        </p:nvSpPr>
        <p:spPr>
          <a:xfrm>
            <a:off x="5646150" y="4126088"/>
            <a:ext cx="2194800" cy="612300"/>
          </a:xfrm>
          <a:prstGeom prst="roundRect">
            <a:avLst>
              <a:gd name="adj" fmla="val 16667"/>
            </a:avLst>
          </a:prstGeom>
          <a:solidFill>
            <a:srgbClr val="FF9900"/>
          </a:solid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rPr>
              <a:t>スピード</a:t>
            </a:r>
          </a:p>
        </p:txBody>
      </p:sp>
      <p:sp>
        <p:nvSpPr>
          <p:cNvPr id="148" name="Shape 148"/>
          <p:cNvSpPr/>
          <p:nvPr/>
        </p:nvSpPr>
        <p:spPr>
          <a:xfrm>
            <a:off x="5646150" y="4818488"/>
            <a:ext cx="2194800" cy="612300"/>
          </a:xfrm>
          <a:prstGeom prst="roundRect">
            <a:avLst>
              <a:gd name="adj" fmla="val 16667"/>
            </a:avLst>
          </a:prstGeom>
          <a:solidFill>
            <a:srgbClr val="FF9900"/>
          </a:solid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rPr>
              <a:t>マネージド</a:t>
            </a:r>
          </a:p>
        </p:txBody>
      </p:sp>
      <p:sp>
        <p:nvSpPr>
          <p:cNvPr id="149" name="Shape 149"/>
          <p:cNvSpPr/>
          <p:nvPr/>
        </p:nvSpPr>
        <p:spPr>
          <a:xfrm>
            <a:off x="5646150" y="5510888"/>
            <a:ext cx="2194800" cy="612300"/>
          </a:xfrm>
          <a:prstGeom prst="roundRect">
            <a:avLst>
              <a:gd name="adj" fmla="val 16667"/>
            </a:avLst>
          </a:prstGeom>
          <a:solidFill>
            <a:srgbClr val="FF9900"/>
          </a:solid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rPr>
              <a:t>イノベーション</a:t>
            </a:r>
          </a:p>
        </p:txBody>
      </p:sp>
      <p:sp>
        <p:nvSpPr>
          <p:cNvPr id="150" name="Shape 150"/>
          <p:cNvSpPr txBox="1"/>
          <p:nvPr/>
        </p:nvSpPr>
        <p:spPr>
          <a:xfrm>
            <a:off x="5526150" y="1253125"/>
            <a:ext cx="2434800" cy="5085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2400" b="1">
                <a:solidFill>
                  <a:srgbClr val="1D1D1B"/>
                </a:solidFill>
                <a:latin typeface="PT Serif"/>
                <a:ea typeface="PT Serif"/>
                <a:cs typeface="PT Serif"/>
                <a:sym typeface="PT Serif"/>
              </a:rPr>
              <a:t>Public Cloud</a:t>
            </a:r>
          </a:p>
        </p:txBody>
      </p:sp>
      <p:sp>
        <p:nvSpPr>
          <p:cNvPr id="151" name="Shape 151"/>
          <p:cNvSpPr/>
          <p:nvPr/>
        </p:nvSpPr>
        <p:spPr>
          <a:xfrm>
            <a:off x="1173175" y="2048900"/>
            <a:ext cx="2194800" cy="612300"/>
          </a:xfrm>
          <a:prstGeom prst="roundRect">
            <a:avLst>
              <a:gd name="adj" fmla="val 16667"/>
            </a:avLst>
          </a:prstGeom>
          <a:solidFill>
            <a:srgbClr val="999999"/>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ja-JP" altLang="en-US" dirty="0">
                <a:solidFill>
                  <a:srgbClr val="FFFFFF"/>
                </a:solidFill>
              </a:rPr>
              <a:t>オンプレミス</a:t>
            </a:r>
            <a:endParaRPr lang="en" dirty="0">
              <a:solidFill>
                <a:srgbClr val="FFFFFF"/>
              </a:solidFill>
            </a:endParaRPr>
          </a:p>
        </p:txBody>
      </p:sp>
      <p:sp>
        <p:nvSpPr>
          <p:cNvPr id="152" name="Shape 152"/>
          <p:cNvSpPr/>
          <p:nvPr/>
        </p:nvSpPr>
        <p:spPr>
          <a:xfrm>
            <a:off x="1173175" y="2741300"/>
            <a:ext cx="2194800" cy="612300"/>
          </a:xfrm>
          <a:prstGeom prst="roundRect">
            <a:avLst>
              <a:gd name="adj" fmla="val 16667"/>
            </a:avLst>
          </a:prstGeom>
          <a:solidFill>
            <a:srgbClr val="999999"/>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rPr>
              <a:t>資産を持つ</a:t>
            </a:r>
          </a:p>
        </p:txBody>
      </p:sp>
      <p:sp>
        <p:nvSpPr>
          <p:cNvPr id="153" name="Shape 153"/>
          <p:cNvSpPr/>
          <p:nvPr/>
        </p:nvSpPr>
        <p:spPr>
          <a:xfrm>
            <a:off x="1173175" y="3433700"/>
            <a:ext cx="2194800" cy="612300"/>
          </a:xfrm>
          <a:prstGeom prst="roundRect">
            <a:avLst>
              <a:gd name="adj" fmla="val 16667"/>
            </a:avLst>
          </a:prstGeom>
          <a:solidFill>
            <a:srgbClr val="999999"/>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rPr>
              <a:t>初期投資あり</a:t>
            </a:r>
          </a:p>
        </p:txBody>
      </p:sp>
      <p:sp>
        <p:nvSpPr>
          <p:cNvPr id="154" name="Shape 154"/>
          <p:cNvSpPr/>
          <p:nvPr/>
        </p:nvSpPr>
        <p:spPr>
          <a:xfrm>
            <a:off x="1173175" y="4126100"/>
            <a:ext cx="2194800" cy="612300"/>
          </a:xfrm>
          <a:prstGeom prst="roundRect">
            <a:avLst>
              <a:gd name="adj" fmla="val 16667"/>
            </a:avLst>
          </a:prstGeom>
          <a:solidFill>
            <a:srgbClr val="999999"/>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rPr>
              <a:t>構築時間がかかる</a:t>
            </a:r>
          </a:p>
        </p:txBody>
      </p:sp>
      <p:sp>
        <p:nvSpPr>
          <p:cNvPr id="155" name="Shape 155"/>
          <p:cNvSpPr/>
          <p:nvPr/>
        </p:nvSpPr>
        <p:spPr>
          <a:xfrm>
            <a:off x="1173175" y="4818500"/>
            <a:ext cx="2194800" cy="612300"/>
          </a:xfrm>
          <a:prstGeom prst="roundRect">
            <a:avLst>
              <a:gd name="adj" fmla="val 16667"/>
            </a:avLst>
          </a:prstGeom>
          <a:solidFill>
            <a:srgbClr val="999999"/>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rPr>
              <a:t>サーバを管理する必要がある</a:t>
            </a:r>
          </a:p>
        </p:txBody>
      </p:sp>
      <p:sp>
        <p:nvSpPr>
          <p:cNvPr id="156" name="Shape 156"/>
          <p:cNvSpPr/>
          <p:nvPr/>
        </p:nvSpPr>
        <p:spPr>
          <a:xfrm>
            <a:off x="1173175" y="5510900"/>
            <a:ext cx="2194800" cy="612300"/>
          </a:xfrm>
          <a:prstGeom prst="roundRect">
            <a:avLst>
              <a:gd name="adj" fmla="val 16667"/>
            </a:avLst>
          </a:prstGeom>
          <a:solidFill>
            <a:srgbClr val="999999"/>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rPr>
              <a:t>独自でロジックを考える必要がある</a:t>
            </a:r>
          </a:p>
        </p:txBody>
      </p:sp>
      <p:sp>
        <p:nvSpPr>
          <p:cNvPr id="157" name="Shape 157"/>
          <p:cNvSpPr txBox="1"/>
          <p:nvPr/>
        </p:nvSpPr>
        <p:spPr>
          <a:xfrm>
            <a:off x="1053175" y="1253125"/>
            <a:ext cx="2434800" cy="5085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2400" b="1">
                <a:solidFill>
                  <a:srgbClr val="1D1D1B"/>
                </a:solidFill>
                <a:latin typeface="PT Serif"/>
                <a:ea typeface="PT Serif"/>
                <a:cs typeface="PT Serif"/>
                <a:sym typeface="PT Serif"/>
              </a:rPr>
              <a:t>Private Cloud</a:t>
            </a:r>
          </a:p>
        </p:txBody>
      </p:sp>
      <p:sp>
        <p:nvSpPr>
          <p:cNvPr id="158" name="Shape 158"/>
          <p:cNvSpPr/>
          <p:nvPr/>
        </p:nvSpPr>
        <p:spPr>
          <a:xfrm>
            <a:off x="3990350" y="3947850"/>
            <a:ext cx="926400" cy="5826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Shape 1014"/>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後処理</a:t>
            </a:r>
          </a:p>
        </p:txBody>
      </p:sp>
      <p:sp>
        <p:nvSpPr>
          <p:cNvPr id="1015" name="Shape 1015"/>
          <p:cNvSpPr txBox="1"/>
          <p:nvPr/>
        </p:nvSpPr>
        <p:spPr>
          <a:xfrm>
            <a:off x="457200" y="1293900"/>
            <a:ext cx="8085600" cy="53217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本日作成した、以下のリソースを削除してください</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・App Service Plan -&gt; App Service</a:t>
            </a:r>
          </a:p>
          <a:p>
            <a:pPr marL="0" lvl="0" indent="0" rtl="0">
              <a:spcBef>
                <a:spcPts val="600"/>
              </a:spcBef>
              <a:buNone/>
            </a:pPr>
            <a:r>
              <a:rPr lang="en" sz="1800" b="1">
                <a:solidFill>
                  <a:srgbClr val="1D1D1B"/>
                </a:solidFill>
                <a:latin typeface="PT Serif"/>
                <a:ea typeface="PT Serif"/>
                <a:cs typeface="PT Serif"/>
                <a:sym typeface="PT Serif"/>
              </a:rPr>
              <a:t>・Azure Database for MySQL</a:t>
            </a:r>
          </a:p>
          <a:p>
            <a:pPr marL="0" lvl="0" indent="0" rtl="0">
              <a:spcBef>
                <a:spcPts val="600"/>
              </a:spcBef>
              <a:buNone/>
            </a:pPr>
            <a:r>
              <a:rPr lang="en" sz="1800" b="1">
                <a:solidFill>
                  <a:srgbClr val="1D1D1B"/>
                </a:solidFill>
                <a:latin typeface="PT Serif"/>
                <a:ea typeface="PT Serif"/>
                <a:cs typeface="PT Serif"/>
                <a:sym typeface="PT Serif"/>
              </a:rPr>
              <a:t>・Traffic Manager</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Shape 1020"/>
          <p:cNvSpPr txBox="1">
            <a:spLocks noGrp="1"/>
          </p:cNvSpPr>
          <p:nvPr>
            <p:ph type="ctrTitle" idx="4294967295"/>
          </p:nvPr>
        </p:nvSpPr>
        <p:spPr>
          <a:xfrm>
            <a:off x="685800" y="2603999"/>
            <a:ext cx="7772400" cy="742200"/>
          </a:xfrm>
          <a:prstGeom prst="rect">
            <a:avLst/>
          </a:prstGeom>
        </p:spPr>
        <p:txBody>
          <a:bodyPr wrap="square" lIns="91425" tIns="91425" rIns="91425" bIns="91425" anchor="ctr" anchorCtr="0">
            <a:noAutofit/>
          </a:bodyPr>
          <a:lstStyle/>
          <a:p>
            <a:pPr marL="0" lvl="0" indent="0" rtl="0">
              <a:spcBef>
                <a:spcPts val="0"/>
              </a:spcBef>
              <a:buNone/>
            </a:pPr>
            <a:r>
              <a:rPr lang="en" sz="2400"/>
              <a:t>THANKS!</a:t>
            </a:r>
          </a:p>
        </p:txBody>
      </p:sp>
      <p:sp>
        <p:nvSpPr>
          <p:cNvPr id="1021" name="Shape 1021"/>
          <p:cNvSpPr txBox="1">
            <a:spLocks noGrp="1"/>
          </p:cNvSpPr>
          <p:nvPr>
            <p:ph type="subTitle" idx="4294967295"/>
          </p:nvPr>
        </p:nvSpPr>
        <p:spPr>
          <a:xfrm>
            <a:off x="632400" y="3284150"/>
            <a:ext cx="7895700" cy="1046400"/>
          </a:xfrm>
          <a:prstGeom prst="rect">
            <a:avLst/>
          </a:prstGeom>
        </p:spPr>
        <p:txBody>
          <a:bodyPr wrap="square" lIns="91425" tIns="91425" rIns="91425" bIns="91425" anchor="ctr" anchorCtr="0">
            <a:noAutofit/>
          </a:bodyPr>
          <a:lstStyle/>
          <a:p>
            <a:pPr marL="0" lvl="0" indent="0" algn="ctr" rtl="0">
              <a:spcBef>
                <a:spcPts val="0"/>
              </a:spcBef>
              <a:buNone/>
            </a:pPr>
            <a:r>
              <a:rPr lang="en" sz="4800" i="1">
                <a:solidFill>
                  <a:srgbClr val="8F7B87"/>
                </a:solidFill>
              </a:rPr>
              <a:t>Any questions?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Shape 1026"/>
          <p:cNvSpPr txBox="1">
            <a:spLocks noGrp="1"/>
          </p:cNvSpPr>
          <p:nvPr>
            <p:ph type="ctrTitle"/>
          </p:nvPr>
        </p:nvSpPr>
        <p:spPr>
          <a:xfrm>
            <a:off x="2600500" y="2720725"/>
            <a:ext cx="5857800" cy="1546500"/>
          </a:xfrm>
          <a:prstGeom prst="rect">
            <a:avLst/>
          </a:prstGeom>
        </p:spPr>
        <p:txBody>
          <a:bodyPr wrap="square" lIns="91425" tIns="91425" rIns="91425" bIns="91425" anchor="b" anchorCtr="0">
            <a:noAutofit/>
          </a:bodyPr>
          <a:lstStyle/>
          <a:p>
            <a:pPr marL="0" lvl="0" indent="0" rtl="0">
              <a:spcBef>
                <a:spcPts val="0"/>
              </a:spcBef>
              <a:buNone/>
            </a:pPr>
            <a:r>
              <a:rPr lang="en"/>
              <a:t>アンケート</a:t>
            </a:r>
          </a:p>
        </p:txBody>
      </p:sp>
      <p:sp>
        <p:nvSpPr>
          <p:cNvPr id="1027" name="Shape 1027"/>
          <p:cNvSpPr txBox="1">
            <a:spLocks noGrp="1"/>
          </p:cNvSpPr>
          <p:nvPr>
            <p:ph type="subTitle" idx="1"/>
          </p:nvPr>
        </p:nvSpPr>
        <p:spPr>
          <a:xfrm>
            <a:off x="2600400" y="4243950"/>
            <a:ext cx="5857800" cy="1046400"/>
          </a:xfrm>
          <a:prstGeom prst="rect">
            <a:avLst/>
          </a:prstGeom>
        </p:spPr>
        <p:txBody>
          <a:bodyPr wrap="square" lIns="91425" tIns="91425" rIns="91425" bIns="91425" anchor="t" anchorCtr="0">
            <a:noAutofit/>
          </a:bodyPr>
          <a:lstStyle/>
          <a:p>
            <a:pPr marL="0" lvl="0" indent="0" rtl="0">
              <a:spcBef>
                <a:spcPts val="0"/>
              </a:spcBef>
              <a:buNone/>
            </a:pPr>
            <a:r>
              <a:rPr lang="en"/>
              <a:t>Questionnaire</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Shape 1032"/>
          <p:cNvSpPr txBox="1">
            <a:spLocks noGrp="1"/>
          </p:cNvSpPr>
          <p:nvPr>
            <p:ph type="ctrTitle" idx="4294967295"/>
          </p:nvPr>
        </p:nvSpPr>
        <p:spPr>
          <a:xfrm>
            <a:off x="685800" y="3057899"/>
            <a:ext cx="7772400" cy="742200"/>
          </a:xfrm>
          <a:prstGeom prst="rect">
            <a:avLst/>
          </a:prstGeom>
        </p:spPr>
        <p:txBody>
          <a:bodyPr wrap="square" lIns="91425" tIns="91425" rIns="91425" bIns="91425" anchor="ctr" anchorCtr="0">
            <a:noAutofit/>
          </a:bodyPr>
          <a:lstStyle/>
          <a:p>
            <a:pPr marL="0" lvl="0" indent="0" rtl="0">
              <a:spcBef>
                <a:spcPts val="0"/>
              </a:spcBef>
              <a:buNone/>
            </a:pPr>
            <a:r>
              <a:rPr lang="en" sz="2400"/>
              <a:t>https://goo.gl/forms/D30HyJFBVNaZVnR92</a:t>
            </a:r>
          </a:p>
        </p:txBody>
      </p:sp>
      <p:sp>
        <p:nvSpPr>
          <p:cNvPr id="1033" name="Shape 1033"/>
          <p:cNvSpPr txBox="1">
            <a:spLocks noGrp="1"/>
          </p:cNvSpPr>
          <p:nvPr>
            <p:ph type="ctrTitle" idx="4294967295"/>
          </p:nvPr>
        </p:nvSpPr>
        <p:spPr>
          <a:xfrm>
            <a:off x="685800" y="2603999"/>
            <a:ext cx="7772400" cy="742200"/>
          </a:xfrm>
          <a:prstGeom prst="rect">
            <a:avLst/>
          </a:prstGeom>
        </p:spPr>
        <p:txBody>
          <a:bodyPr wrap="square" lIns="91425" tIns="91425" rIns="91425" bIns="91425" anchor="ctr" anchorCtr="0">
            <a:noAutofit/>
          </a:bodyPr>
          <a:lstStyle/>
          <a:p>
            <a:pPr marL="0" lvl="0" indent="0" rtl="0">
              <a:spcBef>
                <a:spcPts val="0"/>
              </a:spcBef>
              <a:buNone/>
            </a:pPr>
            <a:r>
              <a:rPr lang="en" sz="2400"/>
              <a:t>アンケート</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Shape 1038"/>
          <p:cNvSpPr txBox="1">
            <a:spLocks noGrp="1"/>
          </p:cNvSpPr>
          <p:nvPr>
            <p:ph type="ctrTitle" idx="4294967295"/>
          </p:nvPr>
        </p:nvSpPr>
        <p:spPr>
          <a:xfrm>
            <a:off x="685800" y="2603999"/>
            <a:ext cx="7772400" cy="742200"/>
          </a:xfrm>
          <a:prstGeom prst="rect">
            <a:avLst/>
          </a:prstGeom>
        </p:spPr>
        <p:txBody>
          <a:bodyPr wrap="square" lIns="91425" tIns="91425" rIns="91425" bIns="91425" anchor="ctr" anchorCtr="0">
            <a:noAutofit/>
          </a:bodyPr>
          <a:lstStyle/>
          <a:p>
            <a:pPr marL="0" lvl="0" indent="0" rtl="0">
              <a:spcBef>
                <a:spcPts val="0"/>
              </a:spcBef>
              <a:buNone/>
            </a:pPr>
            <a:r>
              <a:rPr lang="en" sz="2400"/>
              <a:t>これにてDay3は終了です</a:t>
            </a:r>
            <a:br>
              <a:rPr lang="en" sz="2400"/>
            </a:br>
            <a:endParaRPr lang="en" sz="2400"/>
          </a:p>
        </p:txBody>
      </p:sp>
      <p:sp>
        <p:nvSpPr>
          <p:cNvPr id="1039" name="Shape 1039"/>
          <p:cNvSpPr txBox="1">
            <a:spLocks noGrp="1"/>
          </p:cNvSpPr>
          <p:nvPr>
            <p:ph type="subTitle" idx="4294967295"/>
          </p:nvPr>
        </p:nvSpPr>
        <p:spPr>
          <a:xfrm>
            <a:off x="632400" y="3284150"/>
            <a:ext cx="7895700" cy="1046400"/>
          </a:xfrm>
          <a:prstGeom prst="rect">
            <a:avLst/>
          </a:prstGeom>
        </p:spPr>
        <p:txBody>
          <a:bodyPr wrap="square" lIns="91425" tIns="91425" rIns="91425" bIns="91425" anchor="ctr" anchorCtr="0">
            <a:noAutofit/>
          </a:bodyPr>
          <a:lstStyle/>
          <a:p>
            <a:pPr marL="0" lvl="0" indent="0" algn="ctr" rtl="0">
              <a:spcBef>
                <a:spcPts val="0"/>
              </a:spcBef>
              <a:buNone/>
            </a:pPr>
            <a:r>
              <a:rPr lang="en" sz="4800" i="1">
                <a:solidFill>
                  <a:srgbClr val="8F7B87"/>
                </a:solidFill>
              </a:rPr>
              <a:t>お疲れ様でした</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Cloudのサービスモデル</a:t>
            </a:r>
          </a:p>
        </p:txBody>
      </p:sp>
      <p:pic>
        <p:nvPicPr>
          <p:cNvPr id="164" name="Shape 164"/>
          <p:cNvPicPr preferRelativeResize="0"/>
          <p:nvPr/>
        </p:nvPicPr>
        <p:blipFill>
          <a:blip r:embed="rId3">
            <a:alphaModFix/>
          </a:blip>
          <a:stretch>
            <a:fillRect/>
          </a:stretch>
        </p:blipFill>
        <p:spPr>
          <a:xfrm>
            <a:off x="798350" y="1810175"/>
            <a:ext cx="7547300" cy="4240874"/>
          </a:xfrm>
          <a:prstGeom prst="rect">
            <a:avLst/>
          </a:prstGeom>
          <a:noFill/>
          <a:ln>
            <a:noFill/>
          </a:ln>
        </p:spPr>
      </p:pic>
      <p:sp>
        <p:nvSpPr>
          <p:cNvPr id="165" name="Shape 165"/>
          <p:cNvSpPr txBox="1"/>
          <p:nvPr/>
        </p:nvSpPr>
        <p:spPr>
          <a:xfrm>
            <a:off x="386500" y="1098100"/>
            <a:ext cx="9016800" cy="7122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a:solidFill>
                  <a:srgbClr val="1D1D1B"/>
                </a:solidFill>
                <a:latin typeface="PT Serif"/>
                <a:ea typeface="PT Serif"/>
                <a:cs typeface="PT Serif"/>
                <a:sym typeface="PT Serif"/>
              </a:rPr>
              <a:t>サービス事業者が提供する部分とユーザが運用する部分で3つにわけられる</a:t>
            </a:r>
          </a:p>
        </p:txBody>
      </p:sp>
      <p:sp>
        <p:nvSpPr>
          <p:cNvPr id="166" name="Shape 166"/>
          <p:cNvSpPr/>
          <p:nvPr/>
        </p:nvSpPr>
        <p:spPr>
          <a:xfrm>
            <a:off x="2581175" y="2590600"/>
            <a:ext cx="3014400" cy="3334500"/>
          </a:xfrm>
          <a:prstGeom prst="rect">
            <a:avLst/>
          </a:prstGeom>
          <a:noFill/>
          <a:ln w="28575" cap="flat" cmpd="sng">
            <a:solidFill>
              <a:srgbClr val="FF99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67" name="Shape 167"/>
          <p:cNvSpPr txBox="1"/>
          <p:nvPr/>
        </p:nvSpPr>
        <p:spPr>
          <a:xfrm>
            <a:off x="4200625" y="2133225"/>
            <a:ext cx="2301300" cy="407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400" b="1">
                <a:solidFill>
                  <a:srgbClr val="FF9900"/>
                </a:solidFill>
              </a:rPr>
              <a:t>本日の対象</a:t>
            </a:r>
          </a:p>
        </p:txBody>
      </p:sp>
      <p:sp>
        <p:nvSpPr>
          <p:cNvPr id="168" name="Shape 168"/>
          <p:cNvSpPr txBox="1"/>
          <p:nvPr/>
        </p:nvSpPr>
        <p:spPr>
          <a:xfrm>
            <a:off x="237450" y="6145800"/>
            <a:ext cx="9016800" cy="514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a:solidFill>
                  <a:srgbClr val="1D1D1B"/>
                </a:solidFill>
                <a:latin typeface="PT Serif"/>
                <a:ea typeface="PT Serif"/>
                <a:cs typeface="PT Serif"/>
                <a:sym typeface="PT Serif"/>
              </a:rPr>
              <a:t>オンプレミスとは：自社が管理をしている設備内で運用を行っているシステム</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IaaS、PaaS、SaaSの違い</a:t>
            </a:r>
          </a:p>
        </p:txBody>
      </p:sp>
      <p:sp>
        <p:nvSpPr>
          <p:cNvPr id="174" name="Shape 174"/>
          <p:cNvSpPr txBox="1"/>
          <p:nvPr/>
        </p:nvSpPr>
        <p:spPr>
          <a:xfrm>
            <a:off x="425475" y="1293900"/>
            <a:ext cx="8298000" cy="53004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2400" b="1">
                <a:solidFill>
                  <a:srgbClr val="1D1D1B"/>
                </a:solidFill>
                <a:latin typeface="PT Serif"/>
                <a:ea typeface="PT Serif"/>
                <a:cs typeface="PT Serif"/>
                <a:sym typeface="PT Serif"/>
              </a:rPr>
              <a:t>IaaS：</a:t>
            </a:r>
          </a:p>
          <a:p>
            <a:pPr marL="0" lvl="0" indent="0" rtl="0">
              <a:spcBef>
                <a:spcPts val="600"/>
              </a:spcBef>
              <a:buNone/>
            </a:pPr>
            <a:r>
              <a:rPr lang="en" sz="2400" b="1">
                <a:solidFill>
                  <a:srgbClr val="1D1D1B"/>
                </a:solidFill>
                <a:latin typeface="PT Serif"/>
                <a:ea typeface="PT Serif"/>
                <a:cs typeface="PT Serif"/>
                <a:sym typeface="PT Serif"/>
              </a:rPr>
              <a:t>サーバ、ネットワーク、ストレージを提供</a:t>
            </a:r>
          </a:p>
          <a:p>
            <a:pPr marL="0" lvl="0" indent="0" rtl="0">
              <a:spcBef>
                <a:spcPts val="600"/>
              </a:spcBef>
              <a:buNone/>
            </a:pPr>
            <a:r>
              <a:rPr lang="en" sz="2400" b="1">
                <a:solidFill>
                  <a:srgbClr val="1D1D1B"/>
                </a:solidFill>
                <a:latin typeface="PT Serif"/>
                <a:ea typeface="PT Serif"/>
                <a:cs typeface="PT Serif"/>
                <a:sym typeface="PT Serif"/>
              </a:rPr>
              <a:t>物理サーバーを管理する必要がない</a:t>
            </a:r>
            <a:br>
              <a:rPr lang="en" sz="2400" b="1">
                <a:solidFill>
                  <a:srgbClr val="1D1D1B"/>
                </a:solidFill>
                <a:latin typeface="PT Serif"/>
                <a:ea typeface="PT Serif"/>
                <a:cs typeface="PT Serif"/>
                <a:sym typeface="PT Serif"/>
              </a:rPr>
            </a:br>
            <a:r>
              <a:rPr lang="en" sz="2400" b="1">
                <a:solidFill>
                  <a:srgbClr val="1D1D1B"/>
                </a:solidFill>
                <a:latin typeface="PT Serif"/>
                <a:ea typeface="PT Serif"/>
                <a:cs typeface="PT Serif"/>
                <a:sym typeface="PT Serif"/>
              </a:rPr>
              <a:t>Region, Zoneといった概念が存在</a:t>
            </a:r>
          </a:p>
          <a:p>
            <a:pPr marL="0" lvl="0" indent="0" rtl="0">
              <a:spcBef>
                <a:spcPts val="600"/>
              </a:spcBef>
              <a:buNone/>
            </a:pPr>
            <a:endParaRPr sz="2400" b="1">
              <a:solidFill>
                <a:srgbClr val="1D1D1B"/>
              </a:solidFill>
              <a:latin typeface="PT Serif"/>
              <a:ea typeface="PT Serif"/>
              <a:cs typeface="PT Serif"/>
              <a:sym typeface="PT Serif"/>
            </a:endParaRPr>
          </a:p>
          <a:p>
            <a:pPr marL="0" lvl="0" indent="0" rtl="0">
              <a:spcBef>
                <a:spcPts val="600"/>
              </a:spcBef>
              <a:buNone/>
            </a:pPr>
            <a:r>
              <a:rPr lang="en" sz="2400" b="1">
                <a:solidFill>
                  <a:srgbClr val="1D1D1B"/>
                </a:solidFill>
                <a:latin typeface="PT Serif"/>
                <a:ea typeface="PT Serif"/>
                <a:cs typeface="PT Serif"/>
                <a:sym typeface="PT Serif"/>
              </a:rPr>
              <a:t>PaaS：</a:t>
            </a:r>
          </a:p>
          <a:p>
            <a:pPr marL="0" lvl="0" indent="0" rtl="0">
              <a:spcBef>
                <a:spcPts val="600"/>
              </a:spcBef>
              <a:buNone/>
            </a:pPr>
            <a:r>
              <a:rPr lang="en" sz="2400" b="1">
                <a:solidFill>
                  <a:srgbClr val="1D1D1B"/>
                </a:solidFill>
                <a:latin typeface="PT Serif"/>
                <a:ea typeface="PT Serif"/>
                <a:cs typeface="PT Serif"/>
                <a:sym typeface="PT Serif"/>
              </a:rPr>
              <a:t>アプリケーションを動かすプラットフォームを提供</a:t>
            </a:r>
          </a:p>
          <a:p>
            <a:pPr marL="0" lvl="0" indent="0" rtl="0">
              <a:spcBef>
                <a:spcPts val="600"/>
              </a:spcBef>
              <a:buNone/>
            </a:pPr>
            <a:r>
              <a:rPr lang="en" sz="2400" b="1">
                <a:solidFill>
                  <a:srgbClr val="1D1D1B"/>
                </a:solidFill>
                <a:latin typeface="PT Serif"/>
                <a:ea typeface="PT Serif"/>
                <a:cs typeface="PT Serif"/>
                <a:sym typeface="PT Serif"/>
              </a:rPr>
              <a:t>ハードウェアやミドルウェアを管理する必要がない</a:t>
            </a:r>
          </a:p>
          <a:p>
            <a:pPr marL="0" lvl="0" indent="0" rtl="0">
              <a:spcBef>
                <a:spcPts val="600"/>
              </a:spcBef>
              <a:buNone/>
            </a:pPr>
            <a:endParaRPr sz="2400" b="1">
              <a:solidFill>
                <a:srgbClr val="1D1D1B"/>
              </a:solidFill>
              <a:latin typeface="PT Serif"/>
              <a:ea typeface="PT Serif"/>
              <a:cs typeface="PT Serif"/>
              <a:sym typeface="PT Serif"/>
            </a:endParaRPr>
          </a:p>
          <a:p>
            <a:pPr marL="0" lvl="0" indent="0" rtl="0">
              <a:spcBef>
                <a:spcPts val="600"/>
              </a:spcBef>
              <a:buNone/>
            </a:pPr>
            <a:r>
              <a:rPr lang="en" sz="2400" b="1">
                <a:solidFill>
                  <a:srgbClr val="1D1D1B"/>
                </a:solidFill>
                <a:latin typeface="PT Serif"/>
                <a:ea typeface="PT Serif"/>
                <a:cs typeface="PT Serif"/>
                <a:sym typeface="PT Serif"/>
              </a:rPr>
              <a:t>SaaS：</a:t>
            </a:r>
          </a:p>
          <a:p>
            <a:pPr marL="0" lvl="0" indent="0" rtl="0">
              <a:spcBef>
                <a:spcPts val="600"/>
              </a:spcBef>
              <a:buNone/>
            </a:pPr>
            <a:r>
              <a:rPr lang="en" sz="2400" b="1">
                <a:solidFill>
                  <a:srgbClr val="1D1D1B"/>
                </a:solidFill>
                <a:latin typeface="PT Serif"/>
                <a:ea typeface="PT Serif"/>
                <a:cs typeface="PT Serif"/>
                <a:sym typeface="PT Serif"/>
              </a:rPr>
              <a:t>サービスのみを提供</a:t>
            </a:r>
          </a:p>
          <a:p>
            <a:pPr marL="0" lvl="0" indent="0" rtl="0">
              <a:spcBef>
                <a:spcPts val="600"/>
              </a:spcBef>
              <a:buNone/>
            </a:pPr>
            <a:r>
              <a:rPr lang="en" sz="2400" b="1">
                <a:solidFill>
                  <a:srgbClr val="1D1D1B"/>
                </a:solidFill>
                <a:latin typeface="PT Serif"/>
                <a:ea typeface="PT Serif"/>
                <a:cs typeface="PT Serif"/>
                <a:sym typeface="PT Serif"/>
              </a:rPr>
              <a:t>プラットフォームを管理する必要がない</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Region &amp; zone</a:t>
            </a:r>
          </a:p>
        </p:txBody>
      </p:sp>
      <p:sp>
        <p:nvSpPr>
          <p:cNvPr id="180" name="Shape 180"/>
          <p:cNvSpPr txBox="1"/>
          <p:nvPr/>
        </p:nvSpPr>
        <p:spPr>
          <a:xfrm>
            <a:off x="460200" y="1027150"/>
            <a:ext cx="8223600" cy="42960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Public Cloudは一般的に、世界各地に分散してサービスを提供</a:t>
            </a:r>
          </a:p>
          <a:p>
            <a:pPr marL="0" lvl="0" indent="0" rtl="0">
              <a:spcBef>
                <a:spcPts val="600"/>
              </a:spcBef>
              <a:buNone/>
            </a:pPr>
            <a:r>
              <a:rPr lang="en" sz="1800" b="1">
                <a:solidFill>
                  <a:srgbClr val="1D1D1B"/>
                </a:solidFill>
                <a:latin typeface="PT Serif"/>
                <a:ea typeface="PT Serif"/>
                <a:cs typeface="PT Serif"/>
                <a:sym typeface="PT Serif"/>
              </a:rPr>
              <a:t>管理する単位として、RegionやZoneといったものが存在</a:t>
            </a:r>
          </a:p>
          <a:p>
            <a:pPr marL="0" lvl="0" indent="0" rtl="0">
              <a:spcBef>
                <a:spcPts val="600"/>
              </a:spcBef>
              <a:buNone/>
            </a:pPr>
            <a:r>
              <a:rPr lang="en" sz="1800" b="1">
                <a:solidFill>
                  <a:srgbClr val="1D1D1B"/>
                </a:solidFill>
                <a:latin typeface="PT Serif"/>
                <a:ea typeface="PT Serif"/>
                <a:cs typeface="PT Serif"/>
                <a:sym typeface="PT Serif"/>
              </a:rPr>
              <a:t>Region：</a:t>
            </a:r>
          </a:p>
          <a:p>
            <a:pPr marL="0" lvl="0" indent="0" rtl="0">
              <a:spcBef>
                <a:spcPts val="600"/>
              </a:spcBef>
              <a:buNone/>
            </a:pPr>
            <a:r>
              <a:rPr lang="en" sz="1800" b="1">
                <a:solidFill>
                  <a:srgbClr val="1D1D1B"/>
                </a:solidFill>
                <a:latin typeface="PT Serif"/>
                <a:ea typeface="PT Serif"/>
                <a:cs typeface="PT Serif"/>
                <a:sym typeface="PT Serif"/>
              </a:rPr>
              <a:t>・地域ごとの分離単位</a:t>
            </a:r>
          </a:p>
          <a:p>
            <a:pPr marL="0" lvl="0" indent="0" rtl="0">
              <a:spcBef>
                <a:spcPts val="600"/>
              </a:spcBef>
              <a:buNone/>
            </a:pPr>
            <a:r>
              <a:rPr lang="en" sz="1800" b="1">
                <a:solidFill>
                  <a:srgbClr val="1D1D1B"/>
                </a:solidFill>
                <a:latin typeface="PT Serif"/>
                <a:ea typeface="PT Serif"/>
                <a:cs typeface="PT Serif"/>
                <a:sym typeface="PT Serif"/>
              </a:rPr>
              <a:t>・他Regionと地理的、サービス的に分離</a:t>
            </a:r>
          </a:p>
          <a:p>
            <a:pPr marL="0" lvl="0" indent="0" rtl="0">
              <a:spcBef>
                <a:spcPts val="600"/>
              </a:spcBef>
              <a:buNone/>
            </a:pPr>
            <a:r>
              <a:rPr lang="en" sz="1800" b="1">
                <a:solidFill>
                  <a:srgbClr val="1D1D1B"/>
                </a:solidFill>
                <a:latin typeface="PT Serif"/>
                <a:ea typeface="PT Serif"/>
                <a:cs typeface="PT Serif"/>
                <a:sym typeface="PT Serif"/>
              </a:rPr>
              <a:t>Zone：</a:t>
            </a:r>
          </a:p>
          <a:p>
            <a:pPr marL="0" lvl="0" indent="0" rtl="0">
              <a:spcBef>
                <a:spcPts val="600"/>
              </a:spcBef>
              <a:buNone/>
            </a:pPr>
            <a:r>
              <a:rPr lang="en" sz="1800" b="1">
                <a:solidFill>
                  <a:srgbClr val="1D1D1B"/>
                </a:solidFill>
                <a:latin typeface="PT Serif"/>
                <a:ea typeface="PT Serif"/>
                <a:cs typeface="PT Serif"/>
                <a:sym typeface="PT Serif"/>
              </a:rPr>
              <a:t>・各リージョン内に存在する、複数の独立したロケーション</a:t>
            </a:r>
          </a:p>
          <a:p>
            <a:pPr marL="0" lvl="0" indent="0" rtl="0">
              <a:spcBef>
                <a:spcPts val="600"/>
              </a:spcBef>
              <a:buNone/>
            </a:pPr>
            <a:r>
              <a:rPr lang="en" sz="1800" b="1">
                <a:solidFill>
                  <a:srgbClr val="1D1D1B"/>
                </a:solidFill>
                <a:latin typeface="PT Serif"/>
                <a:ea typeface="PT Serif"/>
                <a:cs typeface="PT Serif"/>
                <a:sym typeface="PT Serif"/>
              </a:rPr>
              <a:t>・他zoneと地理的かつサービス的に分離</a:t>
            </a:r>
          </a:p>
        </p:txBody>
      </p:sp>
      <p:pic>
        <p:nvPicPr>
          <p:cNvPr id="181" name="Shape 181"/>
          <p:cNvPicPr preferRelativeResize="0"/>
          <p:nvPr/>
        </p:nvPicPr>
        <p:blipFill>
          <a:blip r:embed="rId3">
            <a:alphaModFix/>
          </a:blip>
          <a:stretch>
            <a:fillRect/>
          </a:stretch>
        </p:blipFill>
        <p:spPr>
          <a:xfrm>
            <a:off x="4563527" y="4032050"/>
            <a:ext cx="4353899" cy="2548950"/>
          </a:xfrm>
          <a:prstGeom prst="rect">
            <a:avLst/>
          </a:prstGeom>
          <a:noFill/>
          <a:ln>
            <a:noFill/>
          </a:ln>
        </p:spPr>
      </p:pic>
      <p:pic>
        <p:nvPicPr>
          <p:cNvPr id="182" name="Shape 182"/>
          <p:cNvPicPr preferRelativeResize="0"/>
          <p:nvPr/>
        </p:nvPicPr>
        <p:blipFill>
          <a:blip r:embed="rId4">
            <a:alphaModFix/>
          </a:blip>
          <a:stretch>
            <a:fillRect/>
          </a:stretch>
        </p:blipFill>
        <p:spPr>
          <a:xfrm>
            <a:off x="223200" y="4032050"/>
            <a:ext cx="4210840" cy="25489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a:spcBef>
                <a:spcPts val="0"/>
              </a:spcBef>
              <a:buNone/>
            </a:pPr>
            <a:r>
              <a:rPr lang="en" sz="2400"/>
              <a:t>IaaSとPaaSの</a:t>
            </a:r>
          </a:p>
          <a:p>
            <a:pPr marL="0" lvl="0" indent="0" rtl="0">
              <a:spcBef>
                <a:spcPts val="0"/>
              </a:spcBef>
              <a:buNone/>
            </a:pPr>
            <a:r>
              <a:rPr lang="en" sz="2400"/>
              <a:t>メリットの違い</a:t>
            </a:r>
          </a:p>
        </p:txBody>
      </p:sp>
      <p:sp>
        <p:nvSpPr>
          <p:cNvPr id="188" name="Shape 188"/>
          <p:cNvSpPr/>
          <p:nvPr/>
        </p:nvSpPr>
        <p:spPr>
          <a:xfrm>
            <a:off x="1056750" y="2863800"/>
            <a:ext cx="2194800" cy="612300"/>
          </a:xfrm>
          <a:prstGeom prst="roundRect">
            <a:avLst>
              <a:gd name="adj" fmla="val 16667"/>
            </a:avLst>
          </a:prstGeom>
          <a:solidFill>
            <a:srgbClr val="FF9900"/>
          </a:solid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rPr>
              <a:t>オンデマンド</a:t>
            </a:r>
          </a:p>
        </p:txBody>
      </p:sp>
      <p:sp>
        <p:nvSpPr>
          <p:cNvPr id="189" name="Shape 189"/>
          <p:cNvSpPr/>
          <p:nvPr/>
        </p:nvSpPr>
        <p:spPr>
          <a:xfrm>
            <a:off x="1056750" y="3933000"/>
            <a:ext cx="2194800" cy="612300"/>
          </a:xfrm>
          <a:prstGeom prst="roundRect">
            <a:avLst>
              <a:gd name="adj" fmla="val 16667"/>
            </a:avLst>
          </a:prstGeom>
          <a:solidFill>
            <a:srgbClr val="FF9900"/>
          </a:solid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rPr>
              <a:t>資産をもたない</a:t>
            </a:r>
          </a:p>
        </p:txBody>
      </p:sp>
      <p:sp>
        <p:nvSpPr>
          <p:cNvPr id="190" name="Shape 190"/>
          <p:cNvSpPr/>
          <p:nvPr/>
        </p:nvSpPr>
        <p:spPr>
          <a:xfrm>
            <a:off x="1056750" y="5096425"/>
            <a:ext cx="2194800" cy="612300"/>
          </a:xfrm>
          <a:prstGeom prst="roundRect">
            <a:avLst>
              <a:gd name="adj" fmla="val 16667"/>
            </a:avLst>
          </a:prstGeom>
          <a:solidFill>
            <a:srgbClr val="FF9900"/>
          </a:solid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rPr>
              <a:t>初期投資なし</a:t>
            </a:r>
          </a:p>
        </p:txBody>
      </p:sp>
      <p:sp>
        <p:nvSpPr>
          <p:cNvPr id="191" name="Shape 191"/>
          <p:cNvSpPr txBox="1"/>
          <p:nvPr/>
        </p:nvSpPr>
        <p:spPr>
          <a:xfrm>
            <a:off x="936750" y="1441500"/>
            <a:ext cx="2434800" cy="11430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2400" b="1">
                <a:solidFill>
                  <a:srgbClr val="1D1D1B"/>
                </a:solidFill>
                <a:latin typeface="PT Serif"/>
                <a:ea typeface="PT Serif"/>
                <a:cs typeface="PT Serif"/>
                <a:sym typeface="PT Serif"/>
              </a:rPr>
              <a:t>従来のクラウド</a:t>
            </a:r>
          </a:p>
          <a:p>
            <a:pPr marL="0" lvl="0" indent="0" algn="ctr" rtl="0">
              <a:spcBef>
                <a:spcPts val="600"/>
              </a:spcBef>
              <a:buNone/>
            </a:pPr>
            <a:r>
              <a:rPr lang="en" sz="2400" b="1">
                <a:solidFill>
                  <a:srgbClr val="1D1D1B"/>
                </a:solidFill>
                <a:latin typeface="PT Serif"/>
                <a:ea typeface="PT Serif"/>
                <a:cs typeface="PT Serif"/>
                <a:sym typeface="PT Serif"/>
              </a:rPr>
              <a:t>IaaS Centric</a:t>
            </a:r>
          </a:p>
        </p:txBody>
      </p:sp>
      <p:sp>
        <p:nvSpPr>
          <p:cNvPr id="192" name="Shape 192"/>
          <p:cNvSpPr txBox="1"/>
          <p:nvPr/>
        </p:nvSpPr>
        <p:spPr>
          <a:xfrm>
            <a:off x="5535550" y="1441500"/>
            <a:ext cx="2434800" cy="11430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2400" b="1">
                <a:solidFill>
                  <a:srgbClr val="1D1D1B"/>
                </a:solidFill>
                <a:latin typeface="PT Serif"/>
                <a:ea typeface="PT Serif"/>
                <a:cs typeface="PT Serif"/>
                <a:sym typeface="PT Serif"/>
              </a:rPr>
              <a:t>近年のクラウド</a:t>
            </a:r>
          </a:p>
          <a:p>
            <a:pPr marL="0" lvl="0" indent="0" algn="ctr" rtl="0">
              <a:spcBef>
                <a:spcPts val="600"/>
              </a:spcBef>
              <a:buNone/>
            </a:pPr>
            <a:r>
              <a:rPr lang="en" sz="2400" b="1">
                <a:solidFill>
                  <a:srgbClr val="1D1D1B"/>
                </a:solidFill>
                <a:latin typeface="PT Serif"/>
                <a:ea typeface="PT Serif"/>
                <a:cs typeface="PT Serif"/>
                <a:sym typeface="PT Serif"/>
              </a:rPr>
              <a:t>PaaS Centric</a:t>
            </a:r>
          </a:p>
        </p:txBody>
      </p:sp>
      <p:sp>
        <p:nvSpPr>
          <p:cNvPr id="193" name="Shape 193"/>
          <p:cNvSpPr/>
          <p:nvPr/>
        </p:nvSpPr>
        <p:spPr>
          <a:xfrm>
            <a:off x="5655550" y="2816688"/>
            <a:ext cx="2194800" cy="612300"/>
          </a:xfrm>
          <a:prstGeom prst="roundRect">
            <a:avLst>
              <a:gd name="adj" fmla="val 16667"/>
            </a:avLst>
          </a:prstGeom>
          <a:solidFill>
            <a:srgbClr val="FF9900"/>
          </a:solid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rPr>
              <a:t>スピード</a:t>
            </a:r>
          </a:p>
        </p:txBody>
      </p:sp>
      <p:sp>
        <p:nvSpPr>
          <p:cNvPr id="194" name="Shape 194"/>
          <p:cNvSpPr/>
          <p:nvPr/>
        </p:nvSpPr>
        <p:spPr>
          <a:xfrm>
            <a:off x="5655550" y="3885888"/>
            <a:ext cx="2194800" cy="612300"/>
          </a:xfrm>
          <a:prstGeom prst="roundRect">
            <a:avLst>
              <a:gd name="adj" fmla="val 16667"/>
            </a:avLst>
          </a:prstGeom>
          <a:solidFill>
            <a:srgbClr val="FF9900"/>
          </a:solid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rPr>
              <a:t>マネージド</a:t>
            </a:r>
          </a:p>
        </p:txBody>
      </p:sp>
      <p:sp>
        <p:nvSpPr>
          <p:cNvPr id="195" name="Shape 195"/>
          <p:cNvSpPr/>
          <p:nvPr/>
        </p:nvSpPr>
        <p:spPr>
          <a:xfrm>
            <a:off x="5655550" y="5049313"/>
            <a:ext cx="2194800" cy="612300"/>
          </a:xfrm>
          <a:prstGeom prst="roundRect">
            <a:avLst>
              <a:gd name="adj" fmla="val 16667"/>
            </a:avLst>
          </a:prstGeom>
          <a:solidFill>
            <a:srgbClr val="FF9900"/>
          </a:solid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rPr>
              <a:t>イノベーション</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Gartner MQ for IaaS</a:t>
            </a:r>
          </a:p>
        </p:txBody>
      </p:sp>
      <p:pic>
        <p:nvPicPr>
          <p:cNvPr id="201" name="Shape 201"/>
          <p:cNvPicPr preferRelativeResize="0"/>
          <p:nvPr/>
        </p:nvPicPr>
        <p:blipFill>
          <a:blip r:embed="rId3">
            <a:alphaModFix/>
          </a:blip>
          <a:stretch>
            <a:fillRect/>
          </a:stretch>
        </p:blipFill>
        <p:spPr>
          <a:xfrm>
            <a:off x="1943888" y="1213225"/>
            <a:ext cx="5256224" cy="5256224"/>
          </a:xfrm>
          <a:prstGeom prst="rect">
            <a:avLst/>
          </a:prstGeom>
          <a:noFill/>
          <a:ln>
            <a:noFill/>
          </a:ln>
        </p:spPr>
      </p:pic>
      <p:sp>
        <p:nvSpPr>
          <p:cNvPr id="202" name="Shape 202"/>
          <p:cNvSpPr/>
          <p:nvPr/>
        </p:nvSpPr>
        <p:spPr>
          <a:xfrm>
            <a:off x="4619200" y="1561000"/>
            <a:ext cx="2580900" cy="2591400"/>
          </a:xfrm>
          <a:prstGeom prst="rect">
            <a:avLst/>
          </a:prstGeom>
          <a:noFill/>
          <a:ln w="28575" cap="flat" cmpd="sng">
            <a:solidFill>
              <a:srgbClr val="FF99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03" name="Shape 203"/>
          <p:cNvSpPr txBox="1"/>
          <p:nvPr/>
        </p:nvSpPr>
        <p:spPr>
          <a:xfrm>
            <a:off x="2329725" y="1976250"/>
            <a:ext cx="3211800" cy="678600"/>
          </a:xfrm>
          <a:prstGeom prst="rect">
            <a:avLst/>
          </a:prstGeom>
          <a:noFill/>
          <a:ln>
            <a:noFill/>
          </a:ln>
        </p:spPr>
        <p:txBody>
          <a:bodyPr wrap="square" lIns="91425" tIns="91425" rIns="91425" bIns="91425" anchor="t" anchorCtr="0">
            <a:noAutofit/>
          </a:bodyPr>
          <a:lstStyle/>
          <a:p>
            <a:pPr marL="0" lvl="0" indent="0">
              <a:spcBef>
                <a:spcPts val="0"/>
              </a:spcBef>
              <a:buNone/>
            </a:pPr>
            <a:r>
              <a:rPr lang="en" b="1">
                <a:solidFill>
                  <a:srgbClr val="FF9900"/>
                </a:solidFill>
              </a:rPr>
              <a:t>AWSとMicrosoftがリーダー</a:t>
            </a:r>
          </a:p>
          <a:p>
            <a:pPr marL="0" lvl="0" indent="0" rtl="0">
              <a:spcBef>
                <a:spcPts val="0"/>
              </a:spcBef>
              <a:buNone/>
            </a:pPr>
            <a:r>
              <a:rPr lang="en" b="1">
                <a:solidFill>
                  <a:srgbClr val="FF9900"/>
                </a:solidFill>
              </a:rPr>
              <a:t>Googleがそれに続く</a:t>
            </a:r>
          </a:p>
        </p:txBody>
      </p:sp>
      <p:sp>
        <p:nvSpPr>
          <p:cNvPr id="204" name="Shape 204"/>
          <p:cNvSpPr txBox="1"/>
          <p:nvPr/>
        </p:nvSpPr>
        <p:spPr>
          <a:xfrm>
            <a:off x="304800" y="6497213"/>
            <a:ext cx="9282600" cy="457800"/>
          </a:xfrm>
          <a:prstGeom prst="rect">
            <a:avLst/>
          </a:prstGeom>
          <a:noFill/>
          <a:ln>
            <a:noFill/>
          </a:ln>
        </p:spPr>
        <p:txBody>
          <a:bodyPr wrap="square" lIns="91425" tIns="91425" rIns="91425" bIns="91425" anchor="t" anchorCtr="0">
            <a:noAutofit/>
          </a:bodyPr>
          <a:lstStyle/>
          <a:p>
            <a:pPr marL="0" lvl="0" indent="0">
              <a:spcBef>
                <a:spcPts val="0"/>
              </a:spcBef>
              <a:buNone/>
            </a:pPr>
            <a:r>
              <a:rPr lang="en" sz="1100"/>
              <a:t>https://www.theregister.co.uk/2017/06/19/gartner_confirms_what_we_all_know_aws_and_microsoft_are_the_cloud_leaders_by_a_fair_way/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クラウドの採用率</a:t>
            </a:r>
          </a:p>
        </p:txBody>
      </p:sp>
      <p:sp>
        <p:nvSpPr>
          <p:cNvPr id="210" name="Shape 210"/>
          <p:cNvSpPr txBox="1"/>
          <p:nvPr/>
        </p:nvSpPr>
        <p:spPr>
          <a:xfrm>
            <a:off x="5110675" y="6179400"/>
            <a:ext cx="4075500" cy="678600"/>
          </a:xfrm>
          <a:prstGeom prst="rect">
            <a:avLst/>
          </a:prstGeom>
          <a:noFill/>
          <a:ln>
            <a:noFill/>
          </a:ln>
        </p:spPr>
        <p:txBody>
          <a:bodyPr wrap="square" lIns="91425" tIns="91425" rIns="91425" bIns="91425" anchor="t" anchorCtr="0">
            <a:noAutofit/>
          </a:bodyPr>
          <a:lstStyle/>
          <a:p>
            <a:pPr marL="0" lvl="0" indent="0">
              <a:spcBef>
                <a:spcPts val="0"/>
              </a:spcBef>
              <a:buNone/>
            </a:pPr>
            <a:r>
              <a:rPr lang="en"/>
              <a:t>https://www.rightscale.com/lp/state-of-the-cloud</a:t>
            </a:r>
          </a:p>
        </p:txBody>
      </p:sp>
      <p:pic>
        <p:nvPicPr>
          <p:cNvPr id="211" name="Shape 211"/>
          <p:cNvPicPr preferRelativeResize="0"/>
          <p:nvPr/>
        </p:nvPicPr>
        <p:blipFill>
          <a:blip r:embed="rId3">
            <a:alphaModFix/>
          </a:blip>
          <a:stretch>
            <a:fillRect/>
          </a:stretch>
        </p:blipFill>
        <p:spPr>
          <a:xfrm>
            <a:off x="406250" y="1446300"/>
            <a:ext cx="8331505" cy="4580700"/>
          </a:xfrm>
          <a:prstGeom prst="rect">
            <a:avLst/>
          </a:prstGeom>
          <a:noFill/>
          <a:ln>
            <a:noFill/>
          </a:ln>
        </p:spPr>
      </p:pic>
      <p:sp>
        <p:nvSpPr>
          <p:cNvPr id="212" name="Shape 212"/>
          <p:cNvSpPr/>
          <p:nvPr/>
        </p:nvSpPr>
        <p:spPr>
          <a:xfrm>
            <a:off x="1252425" y="1929125"/>
            <a:ext cx="7100400" cy="1919100"/>
          </a:xfrm>
          <a:prstGeom prst="rect">
            <a:avLst/>
          </a:prstGeom>
          <a:noFill/>
          <a:ln w="28575" cap="flat" cmpd="sng">
            <a:solidFill>
              <a:srgbClr val="FF99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13" name="Shape 213"/>
          <p:cNvSpPr txBox="1"/>
          <p:nvPr/>
        </p:nvSpPr>
        <p:spPr>
          <a:xfrm>
            <a:off x="5221775" y="3474450"/>
            <a:ext cx="3211800" cy="678600"/>
          </a:xfrm>
          <a:prstGeom prst="rect">
            <a:avLst/>
          </a:prstGeom>
          <a:noFill/>
          <a:ln>
            <a:noFill/>
          </a:ln>
        </p:spPr>
        <p:txBody>
          <a:bodyPr wrap="square" lIns="91425" tIns="91425" rIns="91425" bIns="91425" anchor="t" anchorCtr="0">
            <a:noAutofit/>
          </a:bodyPr>
          <a:lstStyle/>
          <a:p>
            <a:pPr marL="0" lvl="0" indent="0">
              <a:spcBef>
                <a:spcPts val="0"/>
              </a:spcBef>
              <a:buNone/>
            </a:pPr>
            <a:r>
              <a:rPr lang="en" b="1">
                <a:solidFill>
                  <a:srgbClr val="FF9900"/>
                </a:solidFill>
              </a:rPr>
              <a:t>Microsoft Azureの利用が伸びている</a:t>
            </a:r>
          </a:p>
        </p:txBody>
      </p:sp>
      <p:sp>
        <p:nvSpPr>
          <p:cNvPr id="214" name="Shape 214"/>
          <p:cNvSpPr/>
          <p:nvPr/>
        </p:nvSpPr>
        <p:spPr>
          <a:xfrm>
            <a:off x="7767025" y="1466500"/>
            <a:ext cx="929100" cy="424200"/>
          </a:xfrm>
          <a:prstGeom prst="roundRect">
            <a:avLst>
              <a:gd name="adj" fmla="val 16667"/>
            </a:avLst>
          </a:prstGeom>
          <a:solidFill>
            <a:schemeClr val="dk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a:spcBef>
                <a:spcPts val="0"/>
              </a:spcBef>
              <a:buNone/>
            </a:pPr>
            <a:r>
              <a:rPr lang="en" b="1">
                <a:solidFill>
                  <a:srgbClr val="FFFFFF"/>
                </a:solidFill>
              </a:rPr>
              <a:t>北米</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Public Cloud サービス紹介</a:t>
            </a:r>
          </a:p>
        </p:txBody>
      </p:sp>
      <p:sp>
        <p:nvSpPr>
          <p:cNvPr id="220" name="Shape 220"/>
          <p:cNvSpPr txBox="1"/>
          <p:nvPr/>
        </p:nvSpPr>
        <p:spPr>
          <a:xfrm>
            <a:off x="457200" y="1441500"/>
            <a:ext cx="6519900" cy="3334500"/>
          </a:xfrm>
          <a:prstGeom prst="rect">
            <a:avLst/>
          </a:prstGeom>
          <a:noFill/>
          <a:ln>
            <a:noFill/>
          </a:ln>
        </p:spPr>
        <p:txBody>
          <a:bodyPr wrap="square" lIns="91425" tIns="91425" rIns="91425" bIns="91425" anchor="t" anchorCtr="0">
            <a:noAutofit/>
          </a:bodyPr>
          <a:lstStyle/>
          <a:p>
            <a:pPr marL="457200" lvl="0" indent="-381000" rtl="0">
              <a:spcBef>
                <a:spcPts val="600"/>
              </a:spcBef>
              <a:buClr>
                <a:srgbClr val="1D1D1B"/>
              </a:buClr>
              <a:buSzPts val="2400"/>
              <a:buFont typeface="PT Serif"/>
              <a:buChar char="-"/>
            </a:pPr>
            <a:r>
              <a:rPr lang="en" sz="2400" b="1">
                <a:solidFill>
                  <a:srgbClr val="1D1D1B"/>
                </a:solidFill>
                <a:latin typeface="PT Serif"/>
                <a:ea typeface="PT Serif"/>
                <a:cs typeface="PT Serif"/>
                <a:sym typeface="PT Serif"/>
              </a:rPr>
              <a:t>Amazon Web Service</a:t>
            </a:r>
          </a:p>
          <a:p>
            <a:pPr marL="0" lvl="0" indent="0" rtl="0">
              <a:spcBef>
                <a:spcPts val="600"/>
              </a:spcBef>
              <a:buNone/>
            </a:pPr>
            <a:endParaRPr sz="2400" b="1">
              <a:solidFill>
                <a:srgbClr val="1D1D1B"/>
              </a:solidFill>
              <a:latin typeface="PT Serif"/>
              <a:ea typeface="PT Serif"/>
              <a:cs typeface="PT Serif"/>
              <a:sym typeface="PT Serif"/>
            </a:endParaRPr>
          </a:p>
          <a:p>
            <a:pPr marL="457200" lvl="0" indent="-381000" rtl="0">
              <a:spcBef>
                <a:spcPts val="600"/>
              </a:spcBef>
              <a:buClr>
                <a:srgbClr val="1D1D1B"/>
              </a:buClr>
              <a:buSzPts val="2400"/>
              <a:buFont typeface="PT Serif"/>
              <a:buChar char="-"/>
            </a:pPr>
            <a:r>
              <a:rPr lang="en" sz="2400" b="1">
                <a:solidFill>
                  <a:srgbClr val="1D1D1B"/>
                </a:solidFill>
                <a:latin typeface="PT Serif"/>
                <a:ea typeface="PT Serif"/>
                <a:cs typeface="PT Serif"/>
                <a:sym typeface="PT Serif"/>
              </a:rPr>
              <a:t>Microsoft Azure</a:t>
            </a:r>
          </a:p>
          <a:p>
            <a:pPr marL="0" lvl="0" indent="0" rtl="0">
              <a:spcBef>
                <a:spcPts val="600"/>
              </a:spcBef>
              <a:buNone/>
            </a:pPr>
            <a:endParaRPr sz="2400" b="1">
              <a:solidFill>
                <a:srgbClr val="1D1D1B"/>
              </a:solidFill>
              <a:latin typeface="PT Serif"/>
              <a:ea typeface="PT Serif"/>
              <a:cs typeface="PT Serif"/>
              <a:sym typeface="PT Serif"/>
            </a:endParaRPr>
          </a:p>
          <a:p>
            <a:pPr marL="457200" lvl="0" indent="-381000" rtl="0">
              <a:spcBef>
                <a:spcPts val="600"/>
              </a:spcBef>
              <a:buClr>
                <a:srgbClr val="1D1D1B"/>
              </a:buClr>
              <a:buSzPts val="2400"/>
              <a:buFont typeface="PT Serif"/>
              <a:buChar char="-"/>
            </a:pPr>
            <a:r>
              <a:rPr lang="en" sz="2400" b="1">
                <a:solidFill>
                  <a:srgbClr val="1D1D1B"/>
                </a:solidFill>
                <a:latin typeface="PT Serif"/>
                <a:ea typeface="PT Serif"/>
                <a:cs typeface="PT Serif"/>
                <a:sym typeface="PT Serif"/>
              </a:rPr>
              <a:t>Google Cloud Platform</a:t>
            </a:r>
          </a:p>
        </p:txBody>
      </p:sp>
      <p:pic>
        <p:nvPicPr>
          <p:cNvPr id="221" name="Shape 221"/>
          <p:cNvPicPr preferRelativeResize="0"/>
          <p:nvPr/>
        </p:nvPicPr>
        <p:blipFill>
          <a:blip r:embed="rId3">
            <a:alphaModFix/>
          </a:blip>
          <a:stretch>
            <a:fillRect/>
          </a:stretch>
        </p:blipFill>
        <p:spPr>
          <a:xfrm>
            <a:off x="1169553" y="4541115"/>
            <a:ext cx="1468486" cy="1602150"/>
          </a:xfrm>
          <a:prstGeom prst="rect">
            <a:avLst/>
          </a:prstGeom>
          <a:noFill/>
          <a:ln>
            <a:noFill/>
          </a:ln>
        </p:spPr>
      </p:pic>
      <p:pic>
        <p:nvPicPr>
          <p:cNvPr id="222" name="Shape 222"/>
          <p:cNvPicPr preferRelativeResize="0"/>
          <p:nvPr/>
        </p:nvPicPr>
        <p:blipFill rotWithShape="1">
          <a:blip r:embed="rId4">
            <a:alphaModFix/>
          </a:blip>
          <a:srcRect l="58049" t="18100" r="8682" b="11137"/>
          <a:stretch/>
        </p:blipFill>
        <p:spPr>
          <a:xfrm>
            <a:off x="3795963" y="4541125"/>
            <a:ext cx="1683825" cy="1602150"/>
          </a:xfrm>
          <a:prstGeom prst="rect">
            <a:avLst/>
          </a:prstGeom>
          <a:noFill/>
          <a:ln>
            <a:noFill/>
          </a:ln>
        </p:spPr>
      </p:pic>
      <p:pic>
        <p:nvPicPr>
          <p:cNvPr id="223" name="Shape 223"/>
          <p:cNvPicPr preferRelativeResize="0"/>
          <p:nvPr/>
        </p:nvPicPr>
        <p:blipFill>
          <a:blip r:embed="rId5">
            <a:alphaModFix/>
          </a:blip>
          <a:stretch>
            <a:fillRect/>
          </a:stretch>
        </p:blipFill>
        <p:spPr>
          <a:xfrm>
            <a:off x="6263311" y="4541122"/>
            <a:ext cx="2376799" cy="1602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Amazon Web Service</a:t>
            </a:r>
          </a:p>
        </p:txBody>
      </p:sp>
      <p:sp>
        <p:nvSpPr>
          <p:cNvPr id="229" name="Shape 229"/>
          <p:cNvSpPr txBox="1"/>
          <p:nvPr/>
        </p:nvSpPr>
        <p:spPr>
          <a:xfrm>
            <a:off x="457200" y="1441500"/>
            <a:ext cx="8208600" cy="3334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dirty="0">
                <a:solidFill>
                  <a:srgbClr val="1D1D1B"/>
                </a:solidFill>
                <a:latin typeface="PT Serif"/>
                <a:ea typeface="PT Serif"/>
                <a:cs typeface="PT Serif"/>
                <a:sym typeface="PT Serif"/>
              </a:rPr>
              <a:t>Amazon.com用のインフラとして作られていたものを一般に公開</a:t>
            </a:r>
          </a:p>
          <a:p>
            <a:pPr marL="0" lvl="0" indent="0" rtl="0">
              <a:spcBef>
                <a:spcPts val="600"/>
              </a:spcBef>
              <a:buNone/>
            </a:pPr>
            <a:endParaRPr sz="1800" b="1" dirty="0">
              <a:solidFill>
                <a:srgbClr val="1D1D1B"/>
              </a:solidFill>
              <a:latin typeface="PT Serif"/>
              <a:ea typeface="PT Serif"/>
              <a:cs typeface="PT Serif"/>
              <a:sym typeface="PT Serif"/>
            </a:endParaRPr>
          </a:p>
          <a:p>
            <a:pPr marL="0" lvl="0" indent="0" rtl="0">
              <a:spcBef>
                <a:spcPts val="600"/>
              </a:spcBef>
              <a:buNone/>
            </a:pPr>
            <a:r>
              <a:rPr lang="en" sz="1800" b="1" dirty="0">
                <a:solidFill>
                  <a:srgbClr val="1D1D1B"/>
                </a:solidFill>
                <a:latin typeface="PT Serif"/>
                <a:ea typeface="PT Serif"/>
                <a:cs typeface="PT Serif"/>
                <a:sym typeface="PT Serif"/>
              </a:rPr>
              <a:t>営業利益でAmazon.com全体の半分を超え、今</a:t>
            </a:r>
            <a:r>
              <a:rPr lang="ja-JP" altLang="en-US" sz="1800" b="1" dirty="0">
                <a:solidFill>
                  <a:srgbClr val="1D1D1B"/>
                </a:solidFill>
                <a:latin typeface="PT Serif"/>
                <a:ea typeface="PT Serif"/>
                <a:cs typeface="PT Serif"/>
                <a:sym typeface="PT Serif"/>
              </a:rPr>
              <a:t>も</a:t>
            </a:r>
            <a:r>
              <a:rPr lang="en" sz="1800" b="1" dirty="0">
                <a:solidFill>
                  <a:srgbClr val="1D1D1B"/>
                </a:solidFill>
                <a:latin typeface="PT Serif"/>
                <a:ea typeface="PT Serif"/>
                <a:cs typeface="PT Serif"/>
                <a:sym typeface="PT Serif"/>
              </a:rPr>
              <a:t>シェアを拡大</a:t>
            </a:r>
          </a:p>
          <a:p>
            <a:pPr marL="0" lvl="0" indent="0" rtl="0">
              <a:spcBef>
                <a:spcPts val="600"/>
              </a:spcBef>
              <a:buNone/>
            </a:pPr>
            <a:endParaRPr sz="1800" b="1" dirty="0">
              <a:solidFill>
                <a:srgbClr val="1D1D1B"/>
              </a:solidFill>
              <a:latin typeface="PT Serif"/>
              <a:ea typeface="PT Serif"/>
              <a:cs typeface="PT Serif"/>
              <a:sym typeface="PT Serif"/>
            </a:endParaRPr>
          </a:p>
          <a:p>
            <a:pPr marL="0" lvl="0" indent="0" rtl="0">
              <a:spcBef>
                <a:spcPts val="600"/>
              </a:spcBef>
              <a:buNone/>
            </a:pPr>
            <a:r>
              <a:rPr lang="en" sz="1800" b="1" dirty="0">
                <a:solidFill>
                  <a:srgbClr val="1D1D1B"/>
                </a:solidFill>
                <a:latin typeface="PT Serif"/>
                <a:ea typeface="PT Serif"/>
                <a:cs typeface="PT Serif"/>
                <a:sym typeface="PT Serif"/>
              </a:rPr>
              <a:t>2006年 サービス提供開始</a:t>
            </a:r>
          </a:p>
          <a:p>
            <a:pPr marL="0" lvl="0" indent="0" rtl="0">
              <a:spcBef>
                <a:spcPts val="600"/>
              </a:spcBef>
              <a:buNone/>
            </a:pPr>
            <a:r>
              <a:rPr lang="en" sz="1800" b="1" dirty="0">
                <a:solidFill>
                  <a:srgbClr val="1D1D1B"/>
                </a:solidFill>
                <a:latin typeface="PT Serif"/>
                <a:ea typeface="PT Serif"/>
                <a:cs typeface="PT Serif"/>
                <a:sym typeface="PT Serif"/>
              </a:rPr>
              <a:t>	S3(Object Storage)、EC2(Virtual Machine)</a:t>
            </a:r>
          </a:p>
          <a:p>
            <a:pPr marL="0" lvl="0" indent="0" rtl="0">
              <a:spcBef>
                <a:spcPts val="600"/>
              </a:spcBef>
              <a:buNone/>
            </a:pPr>
            <a:endParaRPr sz="1800" b="1" dirty="0">
              <a:solidFill>
                <a:srgbClr val="1D1D1B"/>
              </a:solidFill>
              <a:latin typeface="PT Serif"/>
              <a:ea typeface="PT Serif"/>
              <a:cs typeface="PT Serif"/>
              <a:sym typeface="PT Serif"/>
            </a:endParaRPr>
          </a:p>
          <a:p>
            <a:pPr marL="0" lvl="0" indent="0" rtl="0">
              <a:spcBef>
                <a:spcPts val="600"/>
              </a:spcBef>
              <a:buNone/>
            </a:pPr>
            <a:endParaRPr sz="1800" b="1" dirty="0">
              <a:solidFill>
                <a:srgbClr val="1D1D1B"/>
              </a:solidFill>
              <a:latin typeface="PT Serif"/>
              <a:ea typeface="PT Serif"/>
              <a:cs typeface="PT Serif"/>
              <a:sym typeface="PT Serif"/>
            </a:endParaRPr>
          </a:p>
          <a:p>
            <a:pPr marL="0" lvl="0" indent="0" rtl="0">
              <a:spcBef>
                <a:spcPts val="600"/>
              </a:spcBef>
              <a:buNone/>
            </a:pPr>
            <a:endParaRPr sz="1800" b="1" dirty="0">
              <a:solidFill>
                <a:srgbClr val="1D1D1B"/>
              </a:solidFill>
              <a:latin typeface="PT Serif"/>
              <a:ea typeface="PT Serif"/>
              <a:cs typeface="PT Serif"/>
              <a:sym typeface="PT Serif"/>
            </a:endParaRPr>
          </a:p>
          <a:p>
            <a:pPr marL="0" lvl="0" indent="0" rtl="0">
              <a:spcBef>
                <a:spcPts val="600"/>
              </a:spcBef>
              <a:buNone/>
            </a:pPr>
            <a:endParaRPr sz="1800" b="1" dirty="0">
              <a:solidFill>
                <a:srgbClr val="1D1D1B"/>
              </a:solidFill>
              <a:latin typeface="PT Serif"/>
              <a:ea typeface="PT Serif"/>
              <a:cs typeface="PT Serif"/>
              <a:sym typeface="PT Serif"/>
            </a:endParaRPr>
          </a:p>
        </p:txBody>
      </p:sp>
      <p:pic>
        <p:nvPicPr>
          <p:cNvPr id="230" name="Shape 230"/>
          <p:cNvPicPr preferRelativeResize="0"/>
          <p:nvPr/>
        </p:nvPicPr>
        <p:blipFill>
          <a:blip r:embed="rId3">
            <a:alphaModFix/>
          </a:blip>
          <a:stretch>
            <a:fillRect/>
          </a:stretch>
        </p:blipFill>
        <p:spPr>
          <a:xfrm>
            <a:off x="3840228" y="4428065"/>
            <a:ext cx="1468486" cy="1602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代表的なサービス</a:t>
            </a:r>
          </a:p>
        </p:txBody>
      </p:sp>
      <p:pic>
        <p:nvPicPr>
          <p:cNvPr id="236" name="Shape 236"/>
          <p:cNvPicPr preferRelativeResize="0"/>
          <p:nvPr/>
        </p:nvPicPr>
        <p:blipFill>
          <a:blip r:embed="rId3">
            <a:alphaModFix/>
          </a:blip>
          <a:stretch>
            <a:fillRect/>
          </a:stretch>
        </p:blipFill>
        <p:spPr>
          <a:xfrm>
            <a:off x="1038425" y="1497577"/>
            <a:ext cx="1256700" cy="1256750"/>
          </a:xfrm>
          <a:prstGeom prst="rect">
            <a:avLst/>
          </a:prstGeom>
          <a:noFill/>
          <a:ln>
            <a:noFill/>
          </a:ln>
        </p:spPr>
      </p:pic>
      <p:sp>
        <p:nvSpPr>
          <p:cNvPr id="237" name="Shape 237"/>
          <p:cNvSpPr txBox="1"/>
          <p:nvPr/>
        </p:nvSpPr>
        <p:spPr>
          <a:xfrm>
            <a:off x="2442200" y="1882625"/>
            <a:ext cx="1071900" cy="699300"/>
          </a:xfrm>
          <a:prstGeom prst="rect">
            <a:avLst/>
          </a:prstGeom>
          <a:noFill/>
          <a:ln>
            <a:noFill/>
          </a:ln>
        </p:spPr>
        <p:txBody>
          <a:bodyPr wrap="square" lIns="91425" tIns="91425" rIns="91425" bIns="91425" anchor="t" anchorCtr="0">
            <a:noAutofit/>
          </a:bodyPr>
          <a:lstStyle/>
          <a:p>
            <a:pPr marL="0" lvl="0" indent="0">
              <a:spcBef>
                <a:spcPts val="0"/>
              </a:spcBef>
              <a:buNone/>
            </a:pPr>
            <a:r>
              <a:rPr lang="en" sz="1800"/>
              <a:t>Lambda</a:t>
            </a:r>
          </a:p>
        </p:txBody>
      </p:sp>
      <p:sp>
        <p:nvSpPr>
          <p:cNvPr id="238" name="Shape 238"/>
          <p:cNvSpPr txBox="1"/>
          <p:nvPr/>
        </p:nvSpPr>
        <p:spPr>
          <a:xfrm>
            <a:off x="3845350" y="1603800"/>
            <a:ext cx="5028300" cy="1044300"/>
          </a:xfrm>
          <a:prstGeom prst="rect">
            <a:avLst/>
          </a:prstGeom>
          <a:noFill/>
          <a:ln>
            <a:noFill/>
          </a:ln>
        </p:spPr>
        <p:txBody>
          <a:bodyPr wrap="square" lIns="91425" tIns="91425" rIns="91425" bIns="91425" anchor="t" anchorCtr="0">
            <a:noAutofit/>
          </a:bodyPr>
          <a:lstStyle/>
          <a:p>
            <a:pPr marL="0" lvl="0" indent="0">
              <a:spcBef>
                <a:spcPts val="0"/>
              </a:spcBef>
              <a:buNone/>
            </a:pPr>
            <a:r>
              <a:rPr lang="en" sz="1800"/>
              <a:t>・2015年4月　一般提供開始</a:t>
            </a:r>
          </a:p>
          <a:p>
            <a:pPr marL="0" lvl="0" indent="0">
              <a:spcBef>
                <a:spcPts val="0"/>
              </a:spcBef>
              <a:buNone/>
            </a:pPr>
            <a:r>
              <a:rPr lang="en" sz="1800"/>
              <a:t>・イベント発生時に関数を実行するサービス</a:t>
            </a:r>
          </a:p>
          <a:p>
            <a:pPr marL="0" lvl="0" indent="0" rtl="0">
              <a:spcBef>
                <a:spcPts val="0"/>
              </a:spcBef>
              <a:buNone/>
            </a:pPr>
            <a:r>
              <a:rPr lang="en" sz="1800"/>
              <a:t>・サーバレスアプリケーションの作成に利用</a:t>
            </a:r>
          </a:p>
        </p:txBody>
      </p:sp>
      <p:pic>
        <p:nvPicPr>
          <p:cNvPr id="239" name="Shape 239"/>
          <p:cNvPicPr preferRelativeResize="0"/>
          <p:nvPr/>
        </p:nvPicPr>
        <p:blipFill>
          <a:blip r:embed="rId4">
            <a:alphaModFix/>
          </a:blip>
          <a:stretch>
            <a:fillRect/>
          </a:stretch>
        </p:blipFill>
        <p:spPr>
          <a:xfrm>
            <a:off x="649575" y="2822176"/>
            <a:ext cx="2020950" cy="2020950"/>
          </a:xfrm>
          <a:prstGeom prst="rect">
            <a:avLst/>
          </a:prstGeom>
          <a:noFill/>
          <a:ln>
            <a:noFill/>
          </a:ln>
        </p:spPr>
      </p:pic>
      <p:sp>
        <p:nvSpPr>
          <p:cNvPr id="240" name="Shape 240"/>
          <p:cNvSpPr txBox="1"/>
          <p:nvPr/>
        </p:nvSpPr>
        <p:spPr>
          <a:xfrm>
            <a:off x="2622775" y="3613050"/>
            <a:ext cx="1071900" cy="4392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800"/>
              <a:t>S3</a:t>
            </a:r>
          </a:p>
        </p:txBody>
      </p:sp>
      <p:sp>
        <p:nvSpPr>
          <p:cNvPr id="241" name="Shape 241"/>
          <p:cNvSpPr txBox="1"/>
          <p:nvPr/>
        </p:nvSpPr>
        <p:spPr>
          <a:xfrm>
            <a:off x="3772500" y="3310500"/>
            <a:ext cx="5028300" cy="1044300"/>
          </a:xfrm>
          <a:prstGeom prst="rect">
            <a:avLst/>
          </a:prstGeom>
          <a:noFill/>
          <a:ln>
            <a:noFill/>
          </a:ln>
        </p:spPr>
        <p:txBody>
          <a:bodyPr wrap="square" lIns="91425" tIns="91425" rIns="91425" bIns="91425" anchor="t" anchorCtr="0">
            <a:noAutofit/>
          </a:bodyPr>
          <a:lstStyle/>
          <a:p>
            <a:pPr marL="0" lvl="0" indent="0">
              <a:spcBef>
                <a:spcPts val="0"/>
              </a:spcBef>
              <a:buNone/>
            </a:pPr>
            <a:r>
              <a:rPr lang="en" sz="1800"/>
              <a:t>・容量制限なしのストレージサービス</a:t>
            </a:r>
          </a:p>
          <a:p>
            <a:pPr marL="0" lvl="0" indent="0">
              <a:spcBef>
                <a:spcPts val="0"/>
              </a:spcBef>
              <a:buNone/>
            </a:pPr>
            <a:r>
              <a:rPr lang="en" sz="1800"/>
              <a:t>・従量課金</a:t>
            </a:r>
          </a:p>
          <a:p>
            <a:pPr marL="0" lvl="0" indent="0" rtl="0">
              <a:spcBef>
                <a:spcPts val="0"/>
              </a:spcBef>
              <a:buNone/>
            </a:pPr>
            <a:r>
              <a:rPr lang="en" sz="1800"/>
              <a:t>・多機能：ACL、Web Hosting、Versioning等</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ctrTitle" idx="4294967295"/>
          </p:nvPr>
        </p:nvSpPr>
        <p:spPr>
          <a:xfrm>
            <a:off x="685800" y="2146799"/>
            <a:ext cx="7772400" cy="742200"/>
          </a:xfrm>
          <a:prstGeom prst="rect">
            <a:avLst/>
          </a:prstGeom>
        </p:spPr>
        <p:txBody>
          <a:bodyPr wrap="square" lIns="91425" tIns="91425" rIns="91425" bIns="91425" anchor="ctr" anchorCtr="0">
            <a:noAutofit/>
          </a:bodyPr>
          <a:lstStyle/>
          <a:p>
            <a:pPr marL="0" lvl="0" indent="0" rtl="0">
              <a:spcBef>
                <a:spcPts val="0"/>
              </a:spcBef>
              <a:buNone/>
            </a:pPr>
            <a:r>
              <a:rPr lang="en" sz="2400"/>
              <a:t>HELLO!</a:t>
            </a:r>
          </a:p>
        </p:txBody>
      </p:sp>
      <p:sp>
        <p:nvSpPr>
          <p:cNvPr id="56" name="Shape 56"/>
          <p:cNvSpPr txBox="1">
            <a:spLocks noGrp="1"/>
          </p:cNvSpPr>
          <p:nvPr>
            <p:ph type="subTitle" idx="4294967295"/>
          </p:nvPr>
        </p:nvSpPr>
        <p:spPr>
          <a:xfrm>
            <a:off x="632400" y="2826950"/>
            <a:ext cx="7895700" cy="1046400"/>
          </a:xfrm>
          <a:prstGeom prst="rect">
            <a:avLst/>
          </a:prstGeom>
        </p:spPr>
        <p:txBody>
          <a:bodyPr wrap="square" lIns="91425" tIns="91425" rIns="91425" bIns="91425" anchor="ctr" anchorCtr="0">
            <a:noAutofit/>
          </a:bodyPr>
          <a:lstStyle/>
          <a:p>
            <a:pPr marL="0" lvl="0" indent="0" algn="ctr" rtl="0">
              <a:spcBef>
                <a:spcPts val="0"/>
              </a:spcBef>
              <a:buNone/>
            </a:pPr>
            <a:r>
              <a:rPr lang="en" sz="4800" i="1">
                <a:solidFill>
                  <a:srgbClr val="8F7B87"/>
                </a:solidFill>
              </a:rPr>
              <a:t>Yasuhiro Fujita</a:t>
            </a:r>
          </a:p>
        </p:txBody>
      </p:sp>
      <p:sp>
        <p:nvSpPr>
          <p:cNvPr id="57" name="Shape 57"/>
          <p:cNvSpPr txBox="1">
            <a:spLocks noGrp="1"/>
          </p:cNvSpPr>
          <p:nvPr>
            <p:ph type="body" idx="4294967295"/>
          </p:nvPr>
        </p:nvSpPr>
        <p:spPr>
          <a:xfrm>
            <a:off x="632300" y="3873350"/>
            <a:ext cx="7895700" cy="2400900"/>
          </a:xfrm>
          <a:prstGeom prst="rect">
            <a:avLst/>
          </a:prstGeom>
        </p:spPr>
        <p:txBody>
          <a:bodyPr wrap="square" lIns="91425" tIns="91425" rIns="91425" bIns="91425" anchor="t" anchorCtr="0">
            <a:noAutofit/>
          </a:bodyPr>
          <a:lstStyle/>
          <a:p>
            <a:pPr marL="0" lvl="0" indent="0" algn="ctr" rtl="0">
              <a:spcBef>
                <a:spcPts val="0"/>
              </a:spcBef>
              <a:buNone/>
            </a:pPr>
            <a:r>
              <a:rPr lang="en" sz="2400"/>
              <a:t>所属　技術開発部 クラウドコアTU</a:t>
            </a:r>
          </a:p>
          <a:p>
            <a:pPr marL="0" lvl="0" indent="0" algn="ctr" rtl="0">
              <a:spcBef>
                <a:spcPts val="0"/>
              </a:spcBef>
              <a:buNone/>
            </a:pPr>
            <a:r>
              <a:rPr lang="en" sz="2400"/>
              <a:t>仕事 競合クラウド分析、PoC構築</a:t>
            </a:r>
          </a:p>
          <a:p>
            <a:pPr marL="0" lvl="0" indent="0" algn="ctr" rtl="0">
              <a:spcBef>
                <a:spcPts val="0"/>
              </a:spcBef>
              <a:buNone/>
            </a:pPr>
            <a:r>
              <a:rPr lang="en" sz="2400"/>
              <a:t>経歴 2016~ 技術開発部クラウドコアTU</a:t>
            </a:r>
          </a:p>
        </p:txBody>
      </p:sp>
      <p:pic>
        <p:nvPicPr>
          <p:cNvPr id="58" name="Shape 58"/>
          <p:cNvPicPr preferRelativeResize="0"/>
          <p:nvPr/>
        </p:nvPicPr>
        <p:blipFill rotWithShape="1">
          <a:blip r:embed="rId3">
            <a:alphaModFix/>
          </a:blip>
          <a:srcRect l="33119" b="47995"/>
          <a:stretch/>
        </p:blipFill>
        <p:spPr>
          <a:xfrm>
            <a:off x="3787800" y="575575"/>
            <a:ext cx="1597200" cy="16260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ユーザ事例</a:t>
            </a:r>
          </a:p>
        </p:txBody>
      </p:sp>
      <p:sp>
        <p:nvSpPr>
          <p:cNvPr id="247" name="Shape 247"/>
          <p:cNvSpPr txBox="1"/>
          <p:nvPr/>
        </p:nvSpPr>
        <p:spPr>
          <a:xfrm>
            <a:off x="4474850" y="2220150"/>
            <a:ext cx="4170000" cy="3334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2008年、オンプレのDBに障害が発生し3日間一部のビジネスが停止したのを機にAWSに移行をスタート</a:t>
            </a:r>
          </a:p>
          <a:p>
            <a:pPr marL="0" lvl="0" indent="0" rtl="0">
              <a:spcBef>
                <a:spcPts val="600"/>
              </a:spcBef>
              <a:buNone/>
            </a:pPr>
            <a:r>
              <a:rPr lang="en" sz="1800" b="1">
                <a:solidFill>
                  <a:srgbClr val="1D1D1B"/>
                </a:solidFill>
                <a:latin typeface="PT Serif"/>
                <a:ea typeface="PT Serif"/>
                <a:cs typeface="PT Serif"/>
                <a:sym typeface="PT Serif"/>
              </a:rPr>
              <a:t>AWS化にあたり溜まった知見をオープンソースで公開し、マイクロサービス、データプラットフォーム、カオスエンジニアリングなど新しいエンジニアリングの形を発表し、注目を集めている</a:t>
            </a:r>
          </a:p>
          <a:p>
            <a:pPr marL="0" lvl="0" indent="0" rtl="0">
              <a:spcBef>
                <a:spcPts val="600"/>
              </a:spcBef>
              <a:buNone/>
            </a:pPr>
            <a:endParaRPr sz="1800" b="1">
              <a:solidFill>
                <a:srgbClr val="1D1D1B"/>
              </a:solidFill>
              <a:latin typeface="PT Serif"/>
              <a:ea typeface="PT Serif"/>
              <a:cs typeface="PT Serif"/>
              <a:sym typeface="PT Serif"/>
            </a:endParaRPr>
          </a:p>
        </p:txBody>
      </p:sp>
      <p:pic>
        <p:nvPicPr>
          <p:cNvPr id="248" name="Shape 248"/>
          <p:cNvPicPr preferRelativeResize="0"/>
          <p:nvPr/>
        </p:nvPicPr>
        <p:blipFill>
          <a:blip r:embed="rId3">
            <a:alphaModFix/>
          </a:blip>
          <a:stretch>
            <a:fillRect/>
          </a:stretch>
        </p:blipFill>
        <p:spPr>
          <a:xfrm>
            <a:off x="641525" y="2395200"/>
            <a:ext cx="2996593" cy="1777200"/>
          </a:xfrm>
          <a:prstGeom prst="rect">
            <a:avLst/>
          </a:prstGeom>
          <a:noFill/>
          <a:ln>
            <a:noFill/>
          </a:ln>
        </p:spPr>
      </p:pic>
      <p:sp>
        <p:nvSpPr>
          <p:cNvPr id="249" name="Shape 249"/>
          <p:cNvSpPr txBox="1"/>
          <p:nvPr/>
        </p:nvSpPr>
        <p:spPr>
          <a:xfrm>
            <a:off x="870225" y="4172400"/>
            <a:ext cx="2539200" cy="699300"/>
          </a:xfrm>
          <a:prstGeom prst="rect">
            <a:avLst/>
          </a:prstGeom>
          <a:noFill/>
          <a:ln>
            <a:noFill/>
          </a:ln>
        </p:spPr>
        <p:txBody>
          <a:bodyPr wrap="square" lIns="91425" tIns="91425" rIns="91425" bIns="91425" anchor="t" anchorCtr="0">
            <a:noAutofit/>
          </a:bodyPr>
          <a:lstStyle/>
          <a:p>
            <a:pPr marL="0" lvl="0" indent="0">
              <a:spcBef>
                <a:spcPts val="0"/>
              </a:spcBef>
              <a:buNone/>
            </a:pPr>
            <a:r>
              <a:rPr lang="en"/>
              <a:t>NETFLIX</a:t>
            </a:r>
          </a:p>
          <a:p>
            <a:pPr marL="0" lvl="0" indent="0">
              <a:spcBef>
                <a:spcPts val="0"/>
              </a:spcBef>
              <a:buNone/>
            </a:pPr>
            <a:r>
              <a:rPr lang="en"/>
              <a:t>ストリーミングサービス</a:t>
            </a:r>
          </a:p>
          <a:p>
            <a:pPr marL="0" lvl="0" indent="0">
              <a:spcBef>
                <a:spcPts val="0"/>
              </a:spcBef>
              <a:buNone/>
            </a:pPr>
            <a:r>
              <a:rPr lang="en"/>
              <a:t>売上：$8.8B</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Microsoft Azure</a:t>
            </a:r>
          </a:p>
        </p:txBody>
      </p:sp>
      <p:sp>
        <p:nvSpPr>
          <p:cNvPr id="255" name="Shape 255"/>
          <p:cNvSpPr txBox="1"/>
          <p:nvPr/>
        </p:nvSpPr>
        <p:spPr>
          <a:xfrm>
            <a:off x="457200" y="1441500"/>
            <a:ext cx="8208600" cy="3334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Microsoftが提供するPublic Cloudサービス</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2010年 Windows Azureの提供</a:t>
            </a:r>
          </a:p>
          <a:p>
            <a:pPr marL="0" lvl="0" indent="0" rtl="0">
              <a:spcBef>
                <a:spcPts val="600"/>
              </a:spcBef>
              <a:buNone/>
            </a:pPr>
            <a:r>
              <a:rPr lang="en" sz="1800" b="1">
                <a:solidFill>
                  <a:srgbClr val="1D1D1B"/>
                </a:solidFill>
                <a:latin typeface="PT Serif"/>
                <a:ea typeface="PT Serif"/>
                <a:cs typeface="PT Serif"/>
                <a:sym typeface="PT Serif"/>
              </a:rPr>
              <a:t>	Windows Server、SQL Server</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2014年 Microsoft Azureに名称変更</a:t>
            </a:r>
          </a:p>
        </p:txBody>
      </p:sp>
      <p:pic>
        <p:nvPicPr>
          <p:cNvPr id="256" name="Shape 256"/>
          <p:cNvPicPr preferRelativeResize="0"/>
          <p:nvPr/>
        </p:nvPicPr>
        <p:blipFill rotWithShape="1">
          <a:blip r:embed="rId3">
            <a:alphaModFix/>
          </a:blip>
          <a:srcRect l="58049" t="18100" r="8682" b="11137"/>
          <a:stretch/>
        </p:blipFill>
        <p:spPr>
          <a:xfrm>
            <a:off x="3719576" y="4522275"/>
            <a:ext cx="1683825" cy="1602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代表的なサービス</a:t>
            </a:r>
          </a:p>
        </p:txBody>
      </p:sp>
      <p:sp>
        <p:nvSpPr>
          <p:cNvPr id="262" name="Shape 262"/>
          <p:cNvSpPr txBox="1"/>
          <p:nvPr/>
        </p:nvSpPr>
        <p:spPr>
          <a:xfrm>
            <a:off x="2452300" y="3448150"/>
            <a:ext cx="1252500" cy="699300"/>
          </a:xfrm>
          <a:prstGeom prst="rect">
            <a:avLst/>
          </a:prstGeom>
          <a:noFill/>
          <a:ln>
            <a:noFill/>
          </a:ln>
        </p:spPr>
        <p:txBody>
          <a:bodyPr wrap="square" lIns="91425" tIns="91425" rIns="91425" bIns="91425" anchor="t" anchorCtr="0">
            <a:noAutofit/>
          </a:bodyPr>
          <a:lstStyle/>
          <a:p>
            <a:pPr marL="0" lvl="0" indent="0">
              <a:spcBef>
                <a:spcPts val="0"/>
              </a:spcBef>
              <a:buNone/>
            </a:pPr>
            <a:r>
              <a:rPr lang="en" sz="1800"/>
              <a:t>Cognitive</a:t>
            </a:r>
          </a:p>
          <a:p>
            <a:pPr marL="0" lvl="0" indent="0" rtl="0">
              <a:spcBef>
                <a:spcPts val="0"/>
              </a:spcBef>
              <a:buNone/>
            </a:pPr>
            <a:r>
              <a:rPr lang="en" sz="1800"/>
              <a:t>Services</a:t>
            </a:r>
          </a:p>
        </p:txBody>
      </p:sp>
      <p:sp>
        <p:nvSpPr>
          <p:cNvPr id="263" name="Shape 263"/>
          <p:cNvSpPr txBox="1"/>
          <p:nvPr/>
        </p:nvSpPr>
        <p:spPr>
          <a:xfrm>
            <a:off x="3855450" y="3275650"/>
            <a:ext cx="5028300" cy="1299600"/>
          </a:xfrm>
          <a:prstGeom prst="rect">
            <a:avLst/>
          </a:prstGeom>
          <a:noFill/>
          <a:ln>
            <a:noFill/>
          </a:ln>
        </p:spPr>
        <p:txBody>
          <a:bodyPr wrap="square" lIns="91425" tIns="91425" rIns="91425" bIns="91425" anchor="t" anchorCtr="0">
            <a:noAutofit/>
          </a:bodyPr>
          <a:lstStyle/>
          <a:p>
            <a:pPr marL="0" lvl="0" indent="0">
              <a:spcBef>
                <a:spcPts val="0"/>
              </a:spcBef>
              <a:buNone/>
            </a:pPr>
            <a:r>
              <a:rPr lang="en" sz="1800"/>
              <a:t>・35種に及ぶAIサービス</a:t>
            </a:r>
          </a:p>
          <a:p>
            <a:pPr marL="0" lvl="0" indent="0">
              <a:spcBef>
                <a:spcPts val="0"/>
              </a:spcBef>
              <a:buNone/>
            </a:pPr>
            <a:r>
              <a:rPr lang="en" sz="1800"/>
              <a:t>・視覚：画像分析、感情分析</a:t>
            </a:r>
          </a:p>
          <a:p>
            <a:pPr marL="0" lvl="0" indent="0" rtl="0">
              <a:spcBef>
                <a:spcPts val="0"/>
              </a:spcBef>
              <a:buNone/>
            </a:pPr>
            <a:r>
              <a:rPr lang="en" sz="1800"/>
              <a:t>・言語：翻訳、意味理解、トピック評価</a:t>
            </a:r>
          </a:p>
          <a:p>
            <a:pPr marL="0" lvl="0" indent="0" rtl="0">
              <a:spcBef>
                <a:spcPts val="0"/>
              </a:spcBef>
              <a:buNone/>
            </a:pPr>
            <a:r>
              <a:rPr lang="en" sz="1800"/>
              <a:t>・知識：レコメンデーション</a:t>
            </a:r>
          </a:p>
        </p:txBody>
      </p:sp>
      <p:sp>
        <p:nvSpPr>
          <p:cNvPr id="264" name="Shape 264"/>
          <p:cNvSpPr txBox="1"/>
          <p:nvPr/>
        </p:nvSpPr>
        <p:spPr>
          <a:xfrm>
            <a:off x="2452300" y="1678950"/>
            <a:ext cx="1071900" cy="6993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800"/>
              <a:t>Web</a:t>
            </a:r>
            <a:br>
              <a:rPr lang="en" sz="1800"/>
            </a:br>
            <a:r>
              <a:rPr lang="en" sz="1800"/>
              <a:t>Apps</a:t>
            </a:r>
          </a:p>
        </p:txBody>
      </p:sp>
      <p:sp>
        <p:nvSpPr>
          <p:cNvPr id="265" name="Shape 265"/>
          <p:cNvSpPr txBox="1"/>
          <p:nvPr/>
        </p:nvSpPr>
        <p:spPr>
          <a:xfrm>
            <a:off x="3855450" y="1506450"/>
            <a:ext cx="5378100" cy="10443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800"/>
              <a:t>・Webアプリケーションのホスティングサービス</a:t>
            </a:r>
          </a:p>
          <a:p>
            <a:pPr marL="0" lvl="0" indent="0">
              <a:spcBef>
                <a:spcPts val="0"/>
              </a:spcBef>
              <a:buNone/>
            </a:pPr>
            <a:r>
              <a:rPr lang="en" sz="1800"/>
              <a:t>・GitやVSTSと連携した継続的なデプロイ</a:t>
            </a:r>
          </a:p>
          <a:p>
            <a:pPr marL="0" lvl="0" indent="0" rtl="0">
              <a:spcBef>
                <a:spcPts val="0"/>
              </a:spcBef>
              <a:buNone/>
            </a:pPr>
            <a:r>
              <a:rPr lang="en" sz="1800"/>
              <a:t>・Azureが基盤側を管理</a:t>
            </a:r>
          </a:p>
        </p:txBody>
      </p:sp>
      <p:pic>
        <p:nvPicPr>
          <p:cNvPr id="266" name="Shape 266"/>
          <p:cNvPicPr preferRelativeResize="0"/>
          <p:nvPr/>
        </p:nvPicPr>
        <p:blipFill>
          <a:blip r:embed="rId3">
            <a:alphaModFix/>
          </a:blip>
          <a:stretch>
            <a:fillRect/>
          </a:stretch>
        </p:blipFill>
        <p:spPr>
          <a:xfrm>
            <a:off x="635038" y="3000063"/>
            <a:ext cx="1382825" cy="1382825"/>
          </a:xfrm>
          <a:prstGeom prst="rect">
            <a:avLst/>
          </a:prstGeom>
          <a:noFill/>
          <a:ln>
            <a:noFill/>
          </a:ln>
        </p:spPr>
      </p:pic>
      <p:pic>
        <p:nvPicPr>
          <p:cNvPr id="267" name="Shape 267"/>
          <p:cNvPicPr preferRelativeResize="0"/>
          <p:nvPr/>
        </p:nvPicPr>
        <p:blipFill>
          <a:blip r:embed="rId4">
            <a:alphaModFix/>
          </a:blip>
          <a:stretch>
            <a:fillRect/>
          </a:stretch>
        </p:blipFill>
        <p:spPr>
          <a:xfrm>
            <a:off x="790500" y="1492650"/>
            <a:ext cx="1071900" cy="1071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ユーザ事例</a:t>
            </a:r>
          </a:p>
        </p:txBody>
      </p:sp>
      <p:pic>
        <p:nvPicPr>
          <p:cNvPr id="273" name="Shape 273"/>
          <p:cNvPicPr preferRelativeResize="0"/>
          <p:nvPr/>
        </p:nvPicPr>
        <p:blipFill>
          <a:blip r:embed="rId3">
            <a:alphaModFix/>
          </a:blip>
          <a:stretch>
            <a:fillRect/>
          </a:stretch>
        </p:blipFill>
        <p:spPr>
          <a:xfrm>
            <a:off x="1251225" y="2395200"/>
            <a:ext cx="1777200" cy="1777200"/>
          </a:xfrm>
          <a:prstGeom prst="rect">
            <a:avLst/>
          </a:prstGeom>
          <a:noFill/>
          <a:ln>
            <a:noFill/>
          </a:ln>
        </p:spPr>
      </p:pic>
      <p:sp>
        <p:nvSpPr>
          <p:cNvPr id="274" name="Shape 274"/>
          <p:cNvSpPr txBox="1"/>
          <p:nvPr/>
        </p:nvSpPr>
        <p:spPr>
          <a:xfrm>
            <a:off x="4474850" y="2220150"/>
            <a:ext cx="4170000" cy="3334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2016年トヨタ自動車はMicrosoftと共同で新会社「Toyota Connected」を設立</a:t>
            </a:r>
          </a:p>
          <a:p>
            <a:pPr marL="0" lvl="0" indent="0" rtl="0">
              <a:spcBef>
                <a:spcPts val="600"/>
              </a:spcBef>
              <a:buNone/>
            </a:pPr>
            <a:r>
              <a:rPr lang="en" sz="1800" b="1">
                <a:solidFill>
                  <a:srgbClr val="1D1D1B"/>
                </a:solidFill>
                <a:latin typeface="PT Serif"/>
                <a:ea typeface="PT Serif"/>
                <a:cs typeface="PT Serif"/>
                <a:sym typeface="PT Serif"/>
              </a:rPr>
              <a:t>車両通信機搭載のトヨタ車から得られるビッグデータをAzureで解析し、車載サービスやテレマティクスの他、車と言えやIoTの接続、パーソナライズ化、健康と安全、車のスマートシティへの統合などの研究開発を行っている</a:t>
            </a:r>
          </a:p>
        </p:txBody>
      </p:sp>
      <p:sp>
        <p:nvSpPr>
          <p:cNvPr id="275" name="Shape 275"/>
          <p:cNvSpPr txBox="1"/>
          <p:nvPr/>
        </p:nvSpPr>
        <p:spPr>
          <a:xfrm>
            <a:off x="870225" y="4172400"/>
            <a:ext cx="2539200" cy="6993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トヨタ自動車</a:t>
            </a:r>
          </a:p>
          <a:p>
            <a:pPr marL="0" lvl="0" indent="0" rtl="0">
              <a:spcBef>
                <a:spcPts val="0"/>
              </a:spcBef>
              <a:buNone/>
            </a:pPr>
            <a:r>
              <a:rPr lang="en"/>
              <a:t>日本最大の自動車企業</a:t>
            </a:r>
          </a:p>
          <a:p>
            <a:pPr marL="0" lvl="0" indent="0" rtl="0">
              <a:spcBef>
                <a:spcPts val="0"/>
              </a:spcBef>
              <a:buNone/>
            </a:pPr>
            <a:r>
              <a:rPr lang="en"/>
              <a:t>売上：$247B</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Google Cloud Platform</a:t>
            </a:r>
          </a:p>
        </p:txBody>
      </p:sp>
      <p:sp>
        <p:nvSpPr>
          <p:cNvPr id="281" name="Shape 281"/>
          <p:cNvSpPr txBox="1"/>
          <p:nvPr/>
        </p:nvSpPr>
        <p:spPr>
          <a:xfrm>
            <a:off x="457200" y="1441500"/>
            <a:ext cx="8208600" cy="3334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Googleが提供するPublic Cloud</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YoutubeやGmailなど自社サービスで使っているインフラを一般公開</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ビッグデータ、機械学習の分野が強い</a:t>
            </a:r>
          </a:p>
        </p:txBody>
      </p:sp>
      <p:pic>
        <p:nvPicPr>
          <p:cNvPr id="282" name="Shape 282"/>
          <p:cNvPicPr preferRelativeResize="0"/>
          <p:nvPr/>
        </p:nvPicPr>
        <p:blipFill>
          <a:blip r:embed="rId3">
            <a:alphaModFix/>
          </a:blip>
          <a:stretch>
            <a:fillRect/>
          </a:stretch>
        </p:blipFill>
        <p:spPr>
          <a:xfrm>
            <a:off x="3373100" y="4465750"/>
            <a:ext cx="2476926" cy="1602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代表的なサービス</a:t>
            </a:r>
          </a:p>
        </p:txBody>
      </p:sp>
      <p:pic>
        <p:nvPicPr>
          <p:cNvPr id="288" name="Shape 288"/>
          <p:cNvPicPr preferRelativeResize="0"/>
          <p:nvPr/>
        </p:nvPicPr>
        <p:blipFill>
          <a:blip r:embed="rId3">
            <a:alphaModFix/>
          </a:blip>
          <a:stretch>
            <a:fillRect/>
          </a:stretch>
        </p:blipFill>
        <p:spPr>
          <a:xfrm>
            <a:off x="650825" y="3247038"/>
            <a:ext cx="1356825" cy="1356825"/>
          </a:xfrm>
          <a:prstGeom prst="rect">
            <a:avLst/>
          </a:prstGeom>
          <a:noFill/>
          <a:ln>
            <a:noFill/>
          </a:ln>
        </p:spPr>
      </p:pic>
      <p:pic>
        <p:nvPicPr>
          <p:cNvPr id="289" name="Shape 289"/>
          <p:cNvPicPr preferRelativeResize="0"/>
          <p:nvPr/>
        </p:nvPicPr>
        <p:blipFill rotWithShape="1">
          <a:blip r:embed="rId4">
            <a:alphaModFix/>
          </a:blip>
          <a:srcRect l="13941" r="9711" b="27797"/>
          <a:stretch/>
        </p:blipFill>
        <p:spPr>
          <a:xfrm>
            <a:off x="650813" y="1280675"/>
            <a:ext cx="1356825" cy="1283200"/>
          </a:xfrm>
          <a:prstGeom prst="rect">
            <a:avLst/>
          </a:prstGeom>
          <a:noFill/>
          <a:ln>
            <a:noFill/>
          </a:ln>
        </p:spPr>
      </p:pic>
      <p:sp>
        <p:nvSpPr>
          <p:cNvPr id="290" name="Shape 290"/>
          <p:cNvSpPr txBox="1"/>
          <p:nvPr/>
        </p:nvSpPr>
        <p:spPr>
          <a:xfrm>
            <a:off x="2452300" y="3448150"/>
            <a:ext cx="1252500" cy="699300"/>
          </a:xfrm>
          <a:prstGeom prst="rect">
            <a:avLst/>
          </a:prstGeom>
          <a:noFill/>
          <a:ln>
            <a:noFill/>
          </a:ln>
        </p:spPr>
        <p:txBody>
          <a:bodyPr wrap="square" lIns="91425" tIns="91425" rIns="91425" bIns="91425" anchor="t" anchorCtr="0">
            <a:noAutofit/>
          </a:bodyPr>
          <a:lstStyle/>
          <a:p>
            <a:pPr marL="0" lvl="0" indent="0">
              <a:spcBef>
                <a:spcPts val="0"/>
              </a:spcBef>
              <a:buNone/>
            </a:pPr>
            <a:r>
              <a:rPr lang="en" sz="1800"/>
              <a:t>Cloud</a:t>
            </a:r>
          </a:p>
          <a:p>
            <a:pPr marL="0" lvl="0" indent="0" rtl="0">
              <a:spcBef>
                <a:spcPts val="0"/>
              </a:spcBef>
              <a:buNone/>
            </a:pPr>
            <a:r>
              <a:rPr lang="en" sz="1800"/>
              <a:t>Machine</a:t>
            </a:r>
            <a:br>
              <a:rPr lang="en" sz="1800"/>
            </a:br>
            <a:r>
              <a:rPr lang="en" sz="1800"/>
              <a:t>Learning</a:t>
            </a:r>
          </a:p>
        </p:txBody>
      </p:sp>
      <p:sp>
        <p:nvSpPr>
          <p:cNvPr id="291" name="Shape 291"/>
          <p:cNvSpPr txBox="1"/>
          <p:nvPr/>
        </p:nvSpPr>
        <p:spPr>
          <a:xfrm>
            <a:off x="3855450" y="3275650"/>
            <a:ext cx="5028300" cy="1299600"/>
          </a:xfrm>
          <a:prstGeom prst="rect">
            <a:avLst/>
          </a:prstGeom>
          <a:noFill/>
          <a:ln>
            <a:noFill/>
          </a:ln>
        </p:spPr>
        <p:txBody>
          <a:bodyPr wrap="square" lIns="91425" tIns="91425" rIns="91425" bIns="91425" anchor="t" anchorCtr="0">
            <a:noAutofit/>
          </a:bodyPr>
          <a:lstStyle/>
          <a:p>
            <a:pPr marL="0" lvl="0" indent="0">
              <a:spcBef>
                <a:spcPts val="0"/>
              </a:spcBef>
              <a:buNone/>
            </a:pPr>
            <a:r>
              <a:rPr lang="en" sz="1800"/>
              <a:t>・人気の深層学習フレームワークであるTensorFlowを利用可能</a:t>
            </a:r>
          </a:p>
          <a:p>
            <a:pPr marL="0" lvl="0" indent="0" rtl="0">
              <a:spcBef>
                <a:spcPts val="0"/>
              </a:spcBef>
              <a:buNone/>
            </a:pPr>
            <a:r>
              <a:rPr lang="en" sz="1800"/>
              <a:t>・Google設計のプロセッサで動いている</a:t>
            </a:r>
          </a:p>
        </p:txBody>
      </p:sp>
      <p:sp>
        <p:nvSpPr>
          <p:cNvPr id="292" name="Shape 292"/>
          <p:cNvSpPr txBox="1"/>
          <p:nvPr/>
        </p:nvSpPr>
        <p:spPr>
          <a:xfrm>
            <a:off x="2452300" y="1678950"/>
            <a:ext cx="1252500" cy="6993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800"/>
              <a:t>BigQuery</a:t>
            </a:r>
          </a:p>
        </p:txBody>
      </p:sp>
      <p:sp>
        <p:nvSpPr>
          <p:cNvPr id="293" name="Shape 293"/>
          <p:cNvSpPr txBox="1"/>
          <p:nvPr/>
        </p:nvSpPr>
        <p:spPr>
          <a:xfrm>
            <a:off x="3855450" y="1400125"/>
            <a:ext cx="5028300" cy="1299600"/>
          </a:xfrm>
          <a:prstGeom prst="rect">
            <a:avLst/>
          </a:prstGeom>
          <a:noFill/>
          <a:ln>
            <a:noFill/>
          </a:ln>
        </p:spPr>
        <p:txBody>
          <a:bodyPr wrap="square" lIns="91425" tIns="91425" rIns="91425" bIns="91425" anchor="t" anchorCtr="0">
            <a:noAutofit/>
          </a:bodyPr>
          <a:lstStyle/>
          <a:p>
            <a:pPr marL="0" lvl="0" indent="0">
              <a:spcBef>
                <a:spcPts val="0"/>
              </a:spcBef>
              <a:buNone/>
            </a:pPr>
            <a:r>
              <a:rPr lang="en" sz="1800"/>
              <a:t>・マネージドデータウェアハウス</a:t>
            </a:r>
          </a:p>
          <a:p>
            <a:pPr marL="0" lvl="0" indent="0">
              <a:spcBef>
                <a:spcPts val="0"/>
              </a:spcBef>
              <a:buNone/>
            </a:pPr>
            <a:r>
              <a:rPr lang="en" sz="1800"/>
              <a:t>・低価格、高パフォーマンス</a:t>
            </a:r>
          </a:p>
          <a:p>
            <a:pPr marL="0" lvl="0" indent="0">
              <a:spcBef>
                <a:spcPts val="0"/>
              </a:spcBef>
              <a:buNone/>
            </a:pPr>
            <a:r>
              <a:rPr lang="en" sz="1800"/>
              <a:t>・利用事例多数</a:t>
            </a:r>
          </a:p>
          <a:p>
            <a:pPr marL="0" lvl="0" indent="0" rtl="0">
              <a:spcBef>
                <a:spcPts val="0"/>
              </a:spcBef>
              <a:buNone/>
            </a:pPr>
            <a:r>
              <a:rPr lang="en" sz="1800"/>
              <a:t>	・Netflix/Spotify/Disney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ユーザ事例</a:t>
            </a:r>
          </a:p>
        </p:txBody>
      </p:sp>
      <p:pic>
        <p:nvPicPr>
          <p:cNvPr id="299" name="Shape 299"/>
          <p:cNvPicPr preferRelativeResize="0"/>
          <p:nvPr/>
        </p:nvPicPr>
        <p:blipFill>
          <a:blip r:embed="rId3">
            <a:alphaModFix/>
          </a:blip>
          <a:stretch>
            <a:fillRect/>
          </a:stretch>
        </p:blipFill>
        <p:spPr>
          <a:xfrm>
            <a:off x="1117100" y="1630850"/>
            <a:ext cx="2346375" cy="3558673"/>
          </a:xfrm>
          <a:prstGeom prst="rect">
            <a:avLst/>
          </a:prstGeom>
          <a:noFill/>
          <a:ln>
            <a:noFill/>
          </a:ln>
        </p:spPr>
      </p:pic>
      <p:sp>
        <p:nvSpPr>
          <p:cNvPr id="300" name="Shape 300"/>
          <p:cNvSpPr txBox="1"/>
          <p:nvPr/>
        </p:nvSpPr>
        <p:spPr>
          <a:xfrm>
            <a:off x="1117100" y="5264600"/>
            <a:ext cx="2539200" cy="6993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NIANTIC</a:t>
            </a:r>
          </a:p>
          <a:p>
            <a:pPr marL="0" lvl="0" indent="0" rtl="0">
              <a:spcBef>
                <a:spcPts val="0"/>
              </a:spcBef>
              <a:buNone/>
            </a:pPr>
            <a:r>
              <a:rPr lang="en"/>
              <a:t>Pokemon Goを出した会社</a:t>
            </a:r>
          </a:p>
        </p:txBody>
      </p:sp>
      <p:sp>
        <p:nvSpPr>
          <p:cNvPr id="301" name="Shape 301"/>
          <p:cNvSpPr txBox="1"/>
          <p:nvPr/>
        </p:nvSpPr>
        <p:spPr>
          <a:xfrm>
            <a:off x="4474850" y="2220150"/>
            <a:ext cx="4170000" cy="3334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Pokémon GO のゲームの世界は、Google Cloud Platform の10 数種類のサービスを利用して実現</a:t>
            </a:r>
          </a:p>
          <a:p>
            <a:pPr marL="0" lvl="0" indent="0" rtl="0">
              <a:spcBef>
                <a:spcPts val="600"/>
              </a:spcBef>
              <a:buNone/>
            </a:pPr>
            <a:r>
              <a:rPr lang="en" sz="1800" b="1">
                <a:solidFill>
                  <a:srgbClr val="1D1D1B"/>
                </a:solidFill>
                <a:latin typeface="PT Serif"/>
                <a:ea typeface="PT Serif"/>
                <a:cs typeface="PT Serif"/>
                <a:sym typeface="PT Serif"/>
              </a:rPr>
              <a:t>プレーヤー トラフィックは当初目標の 50 倍、想定最大量の 10 倍になったが、「全世界で」「迅速に」スケールすることで、トラフィックを捌いた</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ctrTitle"/>
          </p:nvPr>
        </p:nvSpPr>
        <p:spPr>
          <a:xfrm>
            <a:off x="2600500" y="2524650"/>
            <a:ext cx="5857800" cy="1742700"/>
          </a:xfrm>
          <a:prstGeom prst="rect">
            <a:avLst/>
          </a:prstGeom>
        </p:spPr>
        <p:txBody>
          <a:bodyPr wrap="square" lIns="91425" tIns="91425" rIns="91425" bIns="91425" anchor="b" anchorCtr="0">
            <a:noAutofit/>
          </a:bodyPr>
          <a:lstStyle/>
          <a:p>
            <a:pPr marL="0" lvl="0" indent="0" rtl="0">
              <a:spcBef>
                <a:spcPts val="0"/>
              </a:spcBef>
              <a:buNone/>
            </a:pPr>
            <a:r>
              <a:rPr lang="en"/>
              <a:t>NTT comと</a:t>
            </a:r>
          </a:p>
          <a:p>
            <a:pPr marL="0" lvl="0" indent="0" rtl="0">
              <a:spcBef>
                <a:spcPts val="0"/>
              </a:spcBef>
              <a:buNone/>
            </a:pPr>
            <a:r>
              <a:rPr lang="en"/>
              <a:t>Public Cloud</a:t>
            </a:r>
          </a:p>
        </p:txBody>
      </p:sp>
      <p:sp>
        <p:nvSpPr>
          <p:cNvPr id="307" name="Shape 307"/>
          <p:cNvSpPr txBox="1">
            <a:spLocks noGrp="1"/>
          </p:cNvSpPr>
          <p:nvPr>
            <p:ph type="subTitle" idx="1"/>
          </p:nvPr>
        </p:nvSpPr>
        <p:spPr>
          <a:xfrm>
            <a:off x="2600400" y="4243950"/>
            <a:ext cx="5857800" cy="1046400"/>
          </a:xfrm>
          <a:prstGeom prst="rect">
            <a:avLst/>
          </a:prstGeom>
        </p:spPr>
        <p:txBody>
          <a:bodyPr wrap="square" lIns="91425" tIns="91425" rIns="91425" bIns="91425" anchor="t" anchorCtr="0">
            <a:noAutofit/>
          </a:bodyPr>
          <a:lstStyle/>
          <a:p>
            <a:pPr marL="0" lvl="0" indent="0" rtl="0">
              <a:spcBef>
                <a:spcPts val="0"/>
              </a:spcBef>
              <a:buNone/>
            </a:pPr>
            <a:r>
              <a:rPr lang="en"/>
              <a:t>Relationship between</a:t>
            </a:r>
            <a:br>
              <a:rPr lang="en"/>
            </a:br>
            <a:r>
              <a:rPr lang="en"/>
              <a:t>NTT com and Public Cloud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Public Cloudに関係する</a:t>
            </a:r>
            <a:br>
              <a:rPr lang="en" sz="2400"/>
            </a:br>
            <a:r>
              <a:rPr lang="en" sz="2400"/>
              <a:t>NTT comのサービス</a:t>
            </a:r>
          </a:p>
        </p:txBody>
      </p:sp>
      <p:sp>
        <p:nvSpPr>
          <p:cNvPr id="313" name="Shape 313"/>
          <p:cNvSpPr txBox="1"/>
          <p:nvPr/>
        </p:nvSpPr>
        <p:spPr>
          <a:xfrm>
            <a:off x="457200" y="1441500"/>
            <a:ext cx="7526400" cy="3334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2400" b="1">
                <a:solidFill>
                  <a:srgbClr val="1D1D1B"/>
                </a:solidFill>
                <a:latin typeface="PT Serif"/>
                <a:ea typeface="PT Serif"/>
                <a:cs typeface="PT Serif"/>
                <a:sym typeface="PT Serif"/>
              </a:rPr>
              <a:t>Networkのサービス</a:t>
            </a:r>
          </a:p>
          <a:p>
            <a:pPr marL="0" lvl="0" indent="0" rtl="0">
              <a:spcBef>
                <a:spcPts val="600"/>
              </a:spcBef>
              <a:buNone/>
            </a:pPr>
            <a:r>
              <a:rPr lang="en" sz="2400" b="1">
                <a:solidFill>
                  <a:srgbClr val="1D1D1B"/>
                </a:solidFill>
                <a:latin typeface="PT Serif"/>
                <a:ea typeface="PT Serif"/>
                <a:cs typeface="PT Serif"/>
                <a:sym typeface="PT Serif"/>
              </a:rPr>
              <a:t>・</a:t>
            </a:r>
            <a:r>
              <a:rPr lang="en" sz="2400" b="1">
                <a:solidFill>
                  <a:srgbClr val="FF0000"/>
                </a:solidFill>
                <a:latin typeface="PT Serif"/>
                <a:ea typeface="PT Serif"/>
                <a:cs typeface="PT Serif"/>
                <a:sym typeface="PT Serif"/>
              </a:rPr>
              <a:t>Arcstar Universal One</a:t>
            </a:r>
            <a:br>
              <a:rPr lang="en" sz="2400" b="1">
                <a:solidFill>
                  <a:srgbClr val="FF0000"/>
                </a:solidFill>
                <a:latin typeface="PT Serif"/>
                <a:ea typeface="PT Serif"/>
                <a:cs typeface="PT Serif"/>
                <a:sym typeface="PT Serif"/>
              </a:rPr>
            </a:br>
            <a:r>
              <a:rPr lang="en" sz="2400" b="1">
                <a:solidFill>
                  <a:srgbClr val="FF0000"/>
                </a:solidFill>
                <a:latin typeface="PT Serif"/>
                <a:ea typeface="PT Serif"/>
                <a:cs typeface="PT Serif"/>
                <a:sym typeface="PT Serif"/>
              </a:rPr>
              <a:t>	- Multi-Cloud Connect</a:t>
            </a:r>
          </a:p>
          <a:p>
            <a:pPr marL="0" lvl="0" indent="0" rtl="0">
              <a:spcBef>
                <a:spcPts val="600"/>
              </a:spcBef>
              <a:buNone/>
            </a:pPr>
            <a:endParaRPr sz="2400" b="1">
              <a:solidFill>
                <a:srgbClr val="FF0000"/>
              </a:solidFill>
              <a:latin typeface="PT Serif"/>
              <a:ea typeface="PT Serif"/>
              <a:cs typeface="PT Serif"/>
              <a:sym typeface="PT Serif"/>
            </a:endParaRPr>
          </a:p>
          <a:p>
            <a:pPr marL="0" lvl="0" indent="0" rtl="0">
              <a:spcBef>
                <a:spcPts val="600"/>
              </a:spcBef>
              <a:buNone/>
            </a:pPr>
            <a:r>
              <a:rPr lang="en" sz="2400" b="1">
                <a:solidFill>
                  <a:srgbClr val="1D1D1B"/>
                </a:solidFill>
                <a:latin typeface="PT Serif"/>
                <a:ea typeface="PT Serif"/>
                <a:cs typeface="PT Serif"/>
                <a:sym typeface="PT Serif"/>
              </a:rPr>
              <a:t>Cloudのサービス</a:t>
            </a:r>
          </a:p>
          <a:p>
            <a:pPr marL="0" lvl="0" indent="0" rtl="0">
              <a:spcBef>
                <a:spcPts val="600"/>
              </a:spcBef>
              <a:buNone/>
            </a:pPr>
            <a:r>
              <a:rPr lang="en" sz="2400" b="1">
                <a:solidFill>
                  <a:srgbClr val="1D1D1B"/>
                </a:solidFill>
                <a:latin typeface="PT Serif"/>
                <a:ea typeface="PT Serif"/>
                <a:cs typeface="PT Serif"/>
                <a:sym typeface="PT Serif"/>
              </a:rPr>
              <a:t>・Cloud(n)</a:t>
            </a:r>
          </a:p>
          <a:p>
            <a:pPr marL="0" lvl="0" indent="0" rtl="0">
              <a:spcBef>
                <a:spcPts val="600"/>
              </a:spcBef>
              <a:buNone/>
            </a:pPr>
            <a:r>
              <a:rPr lang="en" sz="2400" b="1">
                <a:solidFill>
                  <a:srgbClr val="1D1D1B"/>
                </a:solidFill>
                <a:latin typeface="PT Serif"/>
                <a:ea typeface="PT Serif"/>
                <a:cs typeface="PT Serif"/>
                <a:sym typeface="PT Serif"/>
              </a:rPr>
              <a:t>・</a:t>
            </a:r>
            <a:r>
              <a:rPr lang="en" sz="2400" b="1">
                <a:solidFill>
                  <a:srgbClr val="FF0000"/>
                </a:solidFill>
                <a:latin typeface="PT Serif"/>
                <a:ea typeface="PT Serif"/>
                <a:cs typeface="PT Serif"/>
                <a:sym typeface="PT Serif"/>
              </a:rPr>
              <a:t>ECL2.0</a:t>
            </a:r>
          </a:p>
          <a:p>
            <a:pPr marL="457200" lvl="0" indent="-381000" rtl="0">
              <a:spcBef>
                <a:spcPts val="600"/>
              </a:spcBef>
              <a:buClr>
                <a:srgbClr val="FF0000"/>
              </a:buClr>
              <a:buSzPts val="2400"/>
              <a:buFont typeface="PT Serif"/>
              <a:buChar char="-"/>
            </a:pPr>
            <a:r>
              <a:rPr lang="en" sz="2400" b="1">
                <a:solidFill>
                  <a:srgbClr val="FF0000"/>
                </a:solidFill>
                <a:latin typeface="PT Serif"/>
                <a:ea typeface="PT Serif"/>
                <a:cs typeface="PT Serif"/>
                <a:sym typeface="PT Serif"/>
              </a:rPr>
              <a:t>SD-Exchange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Multi-Cloud Connect</a:t>
            </a:r>
          </a:p>
        </p:txBody>
      </p:sp>
      <p:pic>
        <p:nvPicPr>
          <p:cNvPr id="319" name="Shape 319"/>
          <p:cNvPicPr preferRelativeResize="0"/>
          <p:nvPr/>
        </p:nvPicPr>
        <p:blipFill>
          <a:blip r:embed="rId3">
            <a:alphaModFix/>
          </a:blip>
          <a:stretch>
            <a:fillRect/>
          </a:stretch>
        </p:blipFill>
        <p:spPr>
          <a:xfrm>
            <a:off x="962338" y="2197950"/>
            <a:ext cx="7224275" cy="4349925"/>
          </a:xfrm>
          <a:prstGeom prst="rect">
            <a:avLst/>
          </a:prstGeom>
          <a:noFill/>
          <a:ln>
            <a:noFill/>
          </a:ln>
        </p:spPr>
      </p:pic>
      <p:sp>
        <p:nvSpPr>
          <p:cNvPr id="320" name="Shape 320"/>
          <p:cNvSpPr txBox="1"/>
          <p:nvPr/>
        </p:nvSpPr>
        <p:spPr>
          <a:xfrm>
            <a:off x="811275" y="1111800"/>
            <a:ext cx="7526400" cy="10296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[Networkのサービス]</a:t>
            </a:r>
            <a:br>
              <a:rPr lang="en" sz="1800" b="1">
                <a:solidFill>
                  <a:srgbClr val="1D1D1B"/>
                </a:solidFill>
                <a:latin typeface="PT Serif"/>
                <a:ea typeface="PT Serif"/>
                <a:cs typeface="PT Serif"/>
                <a:sym typeface="PT Serif"/>
              </a:rPr>
            </a:br>
            <a:r>
              <a:rPr lang="en" sz="1800" b="1">
                <a:solidFill>
                  <a:srgbClr val="1D1D1B"/>
                </a:solidFill>
                <a:latin typeface="PT Serif"/>
                <a:ea typeface="PT Serif"/>
                <a:cs typeface="PT Serif"/>
                <a:sym typeface="PT Serif"/>
              </a:rPr>
              <a:t>Arcstar Universal One(UNO)を介して、他のクラウドと専用網から接続可能となる</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Cloudbench</a:t>
            </a:r>
          </a:p>
        </p:txBody>
      </p:sp>
      <p:pic>
        <p:nvPicPr>
          <p:cNvPr id="64" name="Shape 64"/>
          <p:cNvPicPr preferRelativeResize="0"/>
          <p:nvPr/>
        </p:nvPicPr>
        <p:blipFill>
          <a:blip r:embed="rId3">
            <a:alphaModFix/>
          </a:blip>
          <a:stretch>
            <a:fillRect/>
          </a:stretch>
        </p:blipFill>
        <p:spPr>
          <a:xfrm>
            <a:off x="720175" y="2502649"/>
            <a:ext cx="8169828" cy="3957699"/>
          </a:xfrm>
          <a:prstGeom prst="rect">
            <a:avLst/>
          </a:prstGeom>
          <a:noFill/>
          <a:ln>
            <a:noFill/>
          </a:ln>
        </p:spPr>
      </p:pic>
      <p:sp>
        <p:nvSpPr>
          <p:cNvPr id="65" name="Shape 65"/>
          <p:cNvSpPr txBox="1"/>
          <p:nvPr/>
        </p:nvSpPr>
        <p:spPr>
          <a:xfrm>
            <a:off x="720175" y="1441500"/>
            <a:ext cx="7661700" cy="3334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クラウド９社のサーバ、ネットワークの性能を測定</a:t>
            </a:r>
          </a:p>
          <a:p>
            <a:pPr marL="0" lvl="0" indent="0" rtl="0">
              <a:spcBef>
                <a:spcPts val="600"/>
              </a:spcBef>
              <a:buNone/>
            </a:pPr>
            <a:r>
              <a:rPr lang="en" sz="1800" b="1">
                <a:solidFill>
                  <a:srgbClr val="1D1D1B"/>
                </a:solidFill>
                <a:latin typeface="PT Serif"/>
                <a:ea typeface="PT Serif"/>
                <a:cs typeface="PT Serif"/>
                <a:sym typeface="PT Serif"/>
              </a:rPr>
              <a:t>http://bench.cloudcore-tu.net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ECL2.0</a:t>
            </a:r>
          </a:p>
        </p:txBody>
      </p:sp>
      <p:sp>
        <p:nvSpPr>
          <p:cNvPr id="326" name="Shape 326"/>
          <p:cNvSpPr txBox="1"/>
          <p:nvPr/>
        </p:nvSpPr>
        <p:spPr>
          <a:xfrm>
            <a:off x="457200" y="1441500"/>
            <a:ext cx="7526400" cy="3334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NTT comが開発しているHosted Private Cloud</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OpenStackベースで開発されている</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お客様の既存システムをNTT comが提供するクラウド上においていただいて、お客様の代わりにNTTcomが運用する</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柔軟なアドレス設計が可能なNetworkのサービスと、</a:t>
            </a:r>
          </a:p>
          <a:p>
            <a:pPr marL="0" lvl="0" indent="0" rtl="0">
              <a:spcBef>
                <a:spcPts val="600"/>
              </a:spcBef>
              <a:buNone/>
            </a:pPr>
            <a:r>
              <a:rPr lang="en" sz="1800" b="1">
                <a:solidFill>
                  <a:srgbClr val="1D1D1B"/>
                </a:solidFill>
                <a:latin typeface="PT Serif"/>
                <a:ea typeface="PT Serif"/>
                <a:cs typeface="PT Serif"/>
                <a:sym typeface="PT Serif"/>
              </a:rPr>
              <a:t>オンプレや</a:t>
            </a:r>
            <a:r>
              <a:rPr lang="en" sz="1800" b="1">
                <a:solidFill>
                  <a:srgbClr val="FF0000"/>
                </a:solidFill>
                <a:latin typeface="PT Serif"/>
                <a:ea typeface="PT Serif"/>
                <a:cs typeface="PT Serif"/>
                <a:sym typeface="PT Serif"/>
              </a:rPr>
              <a:t>Public Cloudと接続可能なSD-Exchange</a:t>
            </a:r>
            <a:r>
              <a:rPr lang="en" sz="1800" b="1">
                <a:solidFill>
                  <a:srgbClr val="1D1D1B"/>
                </a:solidFill>
                <a:latin typeface="PT Serif"/>
                <a:ea typeface="PT Serif"/>
                <a:cs typeface="PT Serif"/>
                <a:sym typeface="PT Serif"/>
              </a:rPr>
              <a:t>といったサービスを持つ</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endParaRPr sz="1800" b="1">
              <a:solidFill>
                <a:srgbClr val="1D1D1B"/>
              </a:solidFill>
              <a:latin typeface="PT Serif"/>
              <a:ea typeface="PT Serif"/>
              <a:cs typeface="PT Serif"/>
              <a:sym typeface="PT Serif"/>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SD-Exchange</a:t>
            </a:r>
          </a:p>
        </p:txBody>
      </p:sp>
      <p:pic>
        <p:nvPicPr>
          <p:cNvPr id="332" name="Shape 332"/>
          <p:cNvPicPr preferRelativeResize="0"/>
          <p:nvPr/>
        </p:nvPicPr>
        <p:blipFill>
          <a:blip r:embed="rId3">
            <a:alphaModFix/>
          </a:blip>
          <a:stretch>
            <a:fillRect/>
          </a:stretch>
        </p:blipFill>
        <p:spPr>
          <a:xfrm>
            <a:off x="808799" y="2204198"/>
            <a:ext cx="7526402" cy="4514077"/>
          </a:xfrm>
          <a:prstGeom prst="rect">
            <a:avLst/>
          </a:prstGeom>
          <a:noFill/>
          <a:ln>
            <a:noFill/>
          </a:ln>
        </p:spPr>
      </p:pic>
      <p:sp>
        <p:nvSpPr>
          <p:cNvPr id="333" name="Shape 333"/>
          <p:cNvSpPr txBox="1"/>
          <p:nvPr/>
        </p:nvSpPr>
        <p:spPr>
          <a:xfrm>
            <a:off x="811275" y="1168300"/>
            <a:ext cx="7526400" cy="10359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[Cloudのサービス]</a:t>
            </a:r>
            <a:br>
              <a:rPr lang="en" sz="1800" b="1">
                <a:solidFill>
                  <a:srgbClr val="1D1D1B"/>
                </a:solidFill>
                <a:latin typeface="PT Serif"/>
                <a:ea typeface="PT Serif"/>
                <a:cs typeface="PT Serif"/>
                <a:sym typeface="PT Serif"/>
              </a:rPr>
            </a:br>
            <a:r>
              <a:rPr lang="en" sz="1800" b="1">
                <a:solidFill>
                  <a:srgbClr val="1D1D1B"/>
                </a:solidFill>
                <a:latin typeface="PT Serif"/>
                <a:ea typeface="PT Serif"/>
                <a:cs typeface="PT Serif"/>
                <a:sym typeface="PT Serif"/>
              </a:rPr>
              <a:t>ECL2.0を介して、NTT comが持つデータセンター、他社クラウドサービス、別リージョンのECL2.0と閉域網で接続可能なサービス</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ctrTitle"/>
          </p:nvPr>
        </p:nvSpPr>
        <p:spPr>
          <a:xfrm>
            <a:off x="2600500" y="2524650"/>
            <a:ext cx="5857800" cy="1742700"/>
          </a:xfrm>
          <a:prstGeom prst="rect">
            <a:avLst/>
          </a:prstGeom>
        </p:spPr>
        <p:txBody>
          <a:bodyPr wrap="square" lIns="91425" tIns="91425" rIns="91425" bIns="91425" anchor="b" anchorCtr="0">
            <a:noAutofit/>
          </a:bodyPr>
          <a:lstStyle/>
          <a:p>
            <a:pPr marL="0" lvl="0" indent="0" rtl="0">
              <a:spcBef>
                <a:spcPts val="0"/>
              </a:spcBef>
              <a:buNone/>
            </a:pPr>
            <a:r>
              <a:rPr lang="en"/>
              <a:t>NTT Comと</a:t>
            </a:r>
          </a:p>
          <a:p>
            <a:pPr marL="0" lvl="0" indent="0" rtl="0">
              <a:spcBef>
                <a:spcPts val="0"/>
              </a:spcBef>
              <a:buNone/>
            </a:pPr>
            <a:r>
              <a:rPr lang="en"/>
              <a:t>Microsoft Azure</a:t>
            </a:r>
          </a:p>
        </p:txBody>
      </p:sp>
      <p:sp>
        <p:nvSpPr>
          <p:cNvPr id="339" name="Shape 339"/>
          <p:cNvSpPr txBox="1">
            <a:spLocks noGrp="1"/>
          </p:cNvSpPr>
          <p:nvPr>
            <p:ph type="subTitle" idx="1"/>
          </p:nvPr>
        </p:nvSpPr>
        <p:spPr>
          <a:xfrm>
            <a:off x="2600400" y="4243950"/>
            <a:ext cx="5857800" cy="1046400"/>
          </a:xfrm>
          <a:prstGeom prst="rect">
            <a:avLst/>
          </a:prstGeom>
        </p:spPr>
        <p:txBody>
          <a:bodyPr wrap="square" lIns="91425" tIns="91425" rIns="91425" bIns="91425" anchor="t" anchorCtr="0">
            <a:noAutofit/>
          </a:bodyPr>
          <a:lstStyle/>
          <a:p>
            <a:pPr marL="0" lvl="0" indent="0" rtl="0">
              <a:spcBef>
                <a:spcPts val="0"/>
              </a:spcBef>
              <a:buNone/>
            </a:pPr>
            <a:r>
              <a:rPr lang="en"/>
              <a:t>Relationship between</a:t>
            </a:r>
            <a:br>
              <a:rPr lang="en"/>
            </a:br>
            <a:r>
              <a:rPr lang="en"/>
              <a:t>NTT Com and Microsoft Azure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Microsoftとの協業</a:t>
            </a:r>
          </a:p>
        </p:txBody>
      </p:sp>
      <p:pic>
        <p:nvPicPr>
          <p:cNvPr id="345" name="Shape 345"/>
          <p:cNvPicPr preferRelativeResize="0"/>
          <p:nvPr/>
        </p:nvPicPr>
        <p:blipFill>
          <a:blip r:embed="rId3">
            <a:alphaModFix/>
          </a:blip>
          <a:stretch>
            <a:fillRect/>
          </a:stretch>
        </p:blipFill>
        <p:spPr>
          <a:xfrm>
            <a:off x="714138" y="1981100"/>
            <a:ext cx="7715724" cy="4465450"/>
          </a:xfrm>
          <a:prstGeom prst="rect">
            <a:avLst/>
          </a:prstGeom>
          <a:noFill/>
          <a:ln>
            <a:noFill/>
          </a:ln>
        </p:spPr>
      </p:pic>
      <p:sp>
        <p:nvSpPr>
          <p:cNvPr id="346" name="Shape 346"/>
          <p:cNvSpPr txBox="1"/>
          <p:nvPr/>
        </p:nvSpPr>
        <p:spPr>
          <a:xfrm>
            <a:off x="457200" y="1136700"/>
            <a:ext cx="8284800" cy="44910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2400" b="1">
                <a:solidFill>
                  <a:srgbClr val="1D1D1B"/>
                </a:solidFill>
                <a:latin typeface="PT Serif"/>
                <a:ea typeface="PT Serif"/>
                <a:cs typeface="PT Serif"/>
                <a:sym typeface="PT Serif"/>
              </a:rPr>
              <a:t>2017年3月24日から協業開始</a:t>
            </a:r>
            <a:br>
              <a:rPr lang="en" sz="2400" b="1">
                <a:solidFill>
                  <a:srgbClr val="1D1D1B"/>
                </a:solidFill>
                <a:latin typeface="PT Serif"/>
                <a:ea typeface="PT Serif"/>
                <a:cs typeface="PT Serif"/>
                <a:sym typeface="PT Serif"/>
              </a:rPr>
            </a:br>
            <a:endParaRPr lang="en" sz="2400" b="1">
              <a:solidFill>
                <a:srgbClr val="1D1D1B"/>
              </a:solidFill>
              <a:latin typeface="PT Serif"/>
              <a:ea typeface="PT Serif"/>
              <a:cs typeface="PT Serif"/>
              <a:sym typeface="PT Serif"/>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Microsoft Azureの再販</a:t>
            </a:r>
          </a:p>
        </p:txBody>
      </p:sp>
      <p:sp>
        <p:nvSpPr>
          <p:cNvPr id="352" name="Shape 352"/>
          <p:cNvSpPr txBox="1"/>
          <p:nvPr/>
        </p:nvSpPr>
        <p:spPr>
          <a:xfrm>
            <a:off x="457200" y="1136700"/>
            <a:ext cx="8284800" cy="44910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2400" b="1">
                <a:solidFill>
                  <a:srgbClr val="1D1D1B"/>
                </a:solidFill>
                <a:latin typeface="PT Serif"/>
                <a:ea typeface="PT Serif"/>
                <a:cs typeface="PT Serif"/>
                <a:sym typeface="PT Serif"/>
              </a:rPr>
              <a:t>ECL2.0のサービスとしてMicrosoft Azureを販売</a:t>
            </a:r>
          </a:p>
          <a:p>
            <a:pPr marL="0" lvl="0" indent="0" rtl="0">
              <a:spcBef>
                <a:spcPts val="600"/>
              </a:spcBef>
              <a:buNone/>
            </a:pPr>
            <a:endParaRPr sz="2400" b="1">
              <a:solidFill>
                <a:srgbClr val="1D1D1B"/>
              </a:solidFill>
              <a:latin typeface="PT Serif"/>
              <a:ea typeface="PT Serif"/>
              <a:cs typeface="PT Serif"/>
              <a:sym typeface="PT Serif"/>
            </a:endParaRPr>
          </a:p>
          <a:p>
            <a:pPr marL="457200" lvl="0" indent="-381000" rtl="0">
              <a:spcBef>
                <a:spcPts val="600"/>
              </a:spcBef>
              <a:buClr>
                <a:srgbClr val="1D1D1B"/>
              </a:buClr>
              <a:buSzPts val="2400"/>
              <a:buFont typeface="PT Serif"/>
              <a:buChar char="-"/>
            </a:pPr>
            <a:r>
              <a:rPr lang="en" sz="2400" b="1">
                <a:solidFill>
                  <a:srgbClr val="1D1D1B"/>
                </a:solidFill>
                <a:latin typeface="PT Serif"/>
                <a:ea typeface="PT Serif"/>
                <a:cs typeface="PT Serif"/>
                <a:sym typeface="PT Serif"/>
              </a:rPr>
              <a:t>ECL2.0</a:t>
            </a:r>
          </a:p>
          <a:p>
            <a:pPr marL="0" lvl="0" indent="457200" rtl="0">
              <a:spcBef>
                <a:spcPts val="600"/>
              </a:spcBef>
              <a:buNone/>
            </a:pPr>
            <a:r>
              <a:rPr lang="en" sz="2400" b="1">
                <a:solidFill>
                  <a:srgbClr val="1D1D1B"/>
                </a:solidFill>
                <a:latin typeface="PT Serif"/>
                <a:ea typeface="PT Serif"/>
                <a:cs typeface="PT Serif"/>
                <a:sym typeface="PT Serif"/>
              </a:rPr>
              <a:t>・お客様のニーズに細やかに対応するクラウド</a:t>
            </a:r>
          </a:p>
          <a:p>
            <a:pPr marL="457200" lvl="0" indent="-381000" rtl="0">
              <a:spcBef>
                <a:spcPts val="600"/>
              </a:spcBef>
              <a:buClr>
                <a:srgbClr val="1D1D1B"/>
              </a:buClr>
              <a:buSzPts val="2400"/>
              <a:buFont typeface="PT Serif"/>
              <a:buChar char="-"/>
            </a:pPr>
            <a:r>
              <a:rPr lang="en" sz="2400" b="1">
                <a:solidFill>
                  <a:srgbClr val="1D1D1B"/>
                </a:solidFill>
                <a:latin typeface="PT Serif"/>
                <a:ea typeface="PT Serif"/>
                <a:cs typeface="PT Serif"/>
                <a:sym typeface="PT Serif"/>
              </a:rPr>
              <a:t>Microsoft Azure</a:t>
            </a:r>
          </a:p>
          <a:p>
            <a:pPr marL="0" lvl="0" indent="457200" rtl="0">
              <a:spcBef>
                <a:spcPts val="600"/>
              </a:spcBef>
              <a:buNone/>
            </a:pPr>
            <a:r>
              <a:rPr lang="en" sz="2400" b="1">
                <a:solidFill>
                  <a:srgbClr val="1D1D1B"/>
                </a:solidFill>
                <a:latin typeface="PT Serif"/>
                <a:ea typeface="PT Serif"/>
                <a:cs typeface="PT Serif"/>
                <a:sym typeface="PT Serif"/>
              </a:rPr>
              <a:t>・安価にスケーラブルなコンピューティングリソースを提供するクラウド</a:t>
            </a:r>
          </a:p>
          <a:p>
            <a:pPr marL="0" lvl="0" indent="0" rtl="0">
              <a:spcBef>
                <a:spcPts val="600"/>
              </a:spcBef>
              <a:buNone/>
            </a:pPr>
            <a:endParaRPr sz="2400" b="1">
              <a:solidFill>
                <a:srgbClr val="1D1D1B"/>
              </a:solidFill>
              <a:latin typeface="PT Serif"/>
              <a:ea typeface="PT Serif"/>
              <a:cs typeface="PT Serif"/>
              <a:sym typeface="PT Serif"/>
            </a:endParaRPr>
          </a:p>
          <a:p>
            <a:pPr marL="0" lvl="0" indent="0" rtl="0">
              <a:spcBef>
                <a:spcPts val="600"/>
              </a:spcBef>
              <a:buNone/>
            </a:pPr>
            <a:r>
              <a:rPr lang="en" sz="2400" b="1">
                <a:solidFill>
                  <a:srgbClr val="1D1D1B"/>
                </a:solidFill>
                <a:latin typeface="PT Serif"/>
                <a:ea typeface="PT Serif"/>
                <a:cs typeface="PT Serif"/>
                <a:sym typeface="PT Serif"/>
              </a:rPr>
              <a:t>ハイブリッドクラウド環境の一元管理、契約からサポートまで一元窓口対応</a:t>
            </a:r>
          </a:p>
          <a:p>
            <a:pPr marL="0" lvl="0" indent="0" rtl="0">
              <a:spcBef>
                <a:spcPts val="600"/>
              </a:spcBef>
              <a:buNone/>
            </a:pPr>
            <a:endParaRPr sz="2400" b="1">
              <a:solidFill>
                <a:srgbClr val="1D1D1B"/>
              </a:solidFill>
              <a:latin typeface="PT Serif"/>
              <a:ea typeface="PT Serif"/>
              <a:cs typeface="PT Serif"/>
              <a:sym typeface="PT Serif"/>
            </a:endParaRPr>
          </a:p>
          <a:p>
            <a:pPr marL="0" lvl="0" indent="0" rtl="0">
              <a:spcBef>
                <a:spcPts val="600"/>
              </a:spcBef>
              <a:buNone/>
            </a:pPr>
            <a:endParaRPr sz="2400" b="1">
              <a:solidFill>
                <a:srgbClr val="1D1D1B"/>
              </a:solidFill>
              <a:latin typeface="PT Serif"/>
              <a:ea typeface="PT Serif"/>
              <a:cs typeface="PT Serif"/>
              <a:sym typeface="PT Serif"/>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Azure Stack</a:t>
            </a:r>
          </a:p>
        </p:txBody>
      </p:sp>
      <p:sp>
        <p:nvSpPr>
          <p:cNvPr id="358" name="Shape 358"/>
          <p:cNvSpPr txBox="1"/>
          <p:nvPr/>
        </p:nvSpPr>
        <p:spPr>
          <a:xfrm>
            <a:off x="457200" y="1136700"/>
            <a:ext cx="8284800" cy="44910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2400" b="1">
                <a:solidFill>
                  <a:srgbClr val="1D1D1B"/>
                </a:solidFill>
                <a:latin typeface="PT Serif"/>
                <a:ea typeface="PT Serif"/>
                <a:cs typeface="PT Serif"/>
                <a:sym typeface="PT Serif"/>
              </a:rPr>
              <a:t>Azure Stackを利用したSolutionを展開</a:t>
            </a:r>
          </a:p>
        </p:txBody>
      </p:sp>
      <p:pic>
        <p:nvPicPr>
          <p:cNvPr id="359" name="Shape 359"/>
          <p:cNvPicPr preferRelativeResize="0"/>
          <p:nvPr/>
        </p:nvPicPr>
        <p:blipFill>
          <a:blip r:embed="rId3">
            <a:alphaModFix/>
          </a:blip>
          <a:stretch>
            <a:fillRect/>
          </a:stretch>
        </p:blipFill>
        <p:spPr>
          <a:xfrm>
            <a:off x="821413" y="1851100"/>
            <a:ext cx="7556378" cy="4577349"/>
          </a:xfrm>
          <a:prstGeom prst="rect">
            <a:avLst/>
          </a:prstGeom>
          <a:noFill/>
          <a:ln>
            <a:noFill/>
          </a:ln>
        </p:spPr>
      </p:pic>
      <p:sp>
        <p:nvSpPr>
          <p:cNvPr id="360" name="Shape 360"/>
          <p:cNvSpPr txBox="1"/>
          <p:nvPr/>
        </p:nvSpPr>
        <p:spPr>
          <a:xfrm>
            <a:off x="5755500" y="6387900"/>
            <a:ext cx="3388500" cy="470100"/>
          </a:xfrm>
          <a:prstGeom prst="rect">
            <a:avLst/>
          </a:prstGeom>
          <a:noFill/>
          <a:ln>
            <a:noFill/>
          </a:ln>
        </p:spPr>
        <p:txBody>
          <a:bodyPr wrap="square" lIns="91425" tIns="91425" rIns="91425" bIns="91425" anchor="t" anchorCtr="0">
            <a:noAutofit/>
          </a:bodyPr>
          <a:lstStyle/>
          <a:p>
            <a:pPr marL="0" lvl="0" indent="0">
              <a:spcBef>
                <a:spcPts val="0"/>
              </a:spcBef>
              <a:buNone/>
            </a:pPr>
            <a:r>
              <a:rPr lang="en" b="1">
                <a:solidFill>
                  <a:srgbClr val="1D1D1B"/>
                </a:solidFill>
                <a:latin typeface="PT Serif"/>
                <a:ea typeface="PT Serif"/>
                <a:cs typeface="PT Serif"/>
                <a:sym typeface="PT Serif"/>
              </a:rPr>
              <a:t>https://ntt-azurestack.com/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ctrTitle"/>
          </p:nvPr>
        </p:nvSpPr>
        <p:spPr>
          <a:xfrm>
            <a:off x="2600500" y="2720725"/>
            <a:ext cx="5857800" cy="1546500"/>
          </a:xfrm>
          <a:prstGeom prst="rect">
            <a:avLst/>
          </a:prstGeom>
        </p:spPr>
        <p:txBody>
          <a:bodyPr wrap="square" lIns="91425" tIns="91425" rIns="91425" bIns="91425" anchor="b" anchorCtr="0">
            <a:noAutofit/>
          </a:bodyPr>
          <a:lstStyle/>
          <a:p>
            <a:pPr marL="0" lvl="0" indent="0">
              <a:spcBef>
                <a:spcPts val="0"/>
              </a:spcBef>
              <a:buNone/>
            </a:pPr>
            <a:r>
              <a:rPr lang="en"/>
              <a:t>Microsoft Azureの</a:t>
            </a:r>
          </a:p>
          <a:p>
            <a:pPr marL="0" lvl="0" indent="0" rtl="0">
              <a:spcBef>
                <a:spcPts val="0"/>
              </a:spcBef>
              <a:buNone/>
            </a:pPr>
            <a:r>
              <a:rPr lang="en"/>
              <a:t>トレンド</a:t>
            </a:r>
          </a:p>
        </p:txBody>
      </p:sp>
      <p:sp>
        <p:nvSpPr>
          <p:cNvPr id="366" name="Shape 366"/>
          <p:cNvSpPr txBox="1">
            <a:spLocks noGrp="1"/>
          </p:cNvSpPr>
          <p:nvPr>
            <p:ph type="subTitle" idx="1"/>
          </p:nvPr>
        </p:nvSpPr>
        <p:spPr>
          <a:xfrm>
            <a:off x="2600400" y="4243950"/>
            <a:ext cx="5857800" cy="1046400"/>
          </a:xfrm>
          <a:prstGeom prst="rect">
            <a:avLst/>
          </a:prstGeom>
        </p:spPr>
        <p:txBody>
          <a:bodyPr wrap="square" lIns="91425" tIns="91425" rIns="91425" bIns="91425" anchor="t" anchorCtr="0">
            <a:noAutofit/>
          </a:bodyPr>
          <a:lstStyle/>
          <a:p>
            <a:pPr marL="0" lvl="0" indent="0" rtl="0">
              <a:spcBef>
                <a:spcPts val="0"/>
              </a:spcBef>
              <a:buNone/>
            </a:pPr>
            <a:r>
              <a:rPr lang="en"/>
              <a:t>Trends of Microsoft Azure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Shape 371"/>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Trends</a:t>
            </a:r>
          </a:p>
        </p:txBody>
      </p:sp>
      <p:sp>
        <p:nvSpPr>
          <p:cNvPr id="372" name="Shape 372"/>
          <p:cNvSpPr txBox="1"/>
          <p:nvPr/>
        </p:nvSpPr>
        <p:spPr>
          <a:xfrm>
            <a:off x="811275" y="1695500"/>
            <a:ext cx="7526400" cy="33345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3600" b="1">
                <a:solidFill>
                  <a:srgbClr val="1D1D1B"/>
                </a:solidFill>
                <a:latin typeface="PT Serif"/>
                <a:ea typeface="PT Serif"/>
                <a:cs typeface="PT Serif"/>
                <a:sym typeface="PT Serif"/>
              </a:rPr>
              <a:t>Hybrid</a:t>
            </a:r>
          </a:p>
          <a:p>
            <a:pPr marL="0" lvl="0" indent="0" algn="ctr" rtl="0">
              <a:spcBef>
                <a:spcPts val="600"/>
              </a:spcBef>
              <a:buNone/>
            </a:pPr>
            <a:endParaRPr sz="3600" b="1">
              <a:solidFill>
                <a:srgbClr val="1D1D1B"/>
              </a:solidFill>
              <a:latin typeface="PT Serif"/>
              <a:ea typeface="PT Serif"/>
              <a:cs typeface="PT Serif"/>
              <a:sym typeface="PT Serif"/>
            </a:endParaRPr>
          </a:p>
          <a:p>
            <a:pPr marL="0" lvl="0" indent="0" algn="ctr" rtl="0">
              <a:spcBef>
                <a:spcPts val="600"/>
              </a:spcBef>
              <a:buNone/>
            </a:pPr>
            <a:r>
              <a:rPr lang="en" sz="3600" b="1">
                <a:solidFill>
                  <a:srgbClr val="1D1D1B"/>
                </a:solidFill>
                <a:latin typeface="PT Serif"/>
                <a:ea typeface="PT Serif"/>
                <a:cs typeface="PT Serif"/>
                <a:sym typeface="PT Serif"/>
              </a:rPr>
              <a:t>AI</a:t>
            </a:r>
          </a:p>
          <a:p>
            <a:pPr marL="0" lvl="0" indent="0" algn="ctr" rtl="0">
              <a:spcBef>
                <a:spcPts val="600"/>
              </a:spcBef>
              <a:buNone/>
            </a:pPr>
            <a:endParaRPr sz="3600" b="1">
              <a:solidFill>
                <a:srgbClr val="1D1D1B"/>
              </a:solidFill>
              <a:latin typeface="PT Serif"/>
              <a:ea typeface="PT Serif"/>
              <a:cs typeface="PT Serif"/>
              <a:sym typeface="PT Serif"/>
            </a:endParaRPr>
          </a:p>
          <a:p>
            <a:pPr marL="0" lvl="0" indent="0" algn="ctr" rtl="0">
              <a:spcBef>
                <a:spcPts val="600"/>
              </a:spcBef>
              <a:buNone/>
            </a:pPr>
            <a:r>
              <a:rPr lang="en" sz="3600" b="1">
                <a:solidFill>
                  <a:srgbClr val="1D1D1B"/>
                </a:solidFill>
                <a:latin typeface="PT Serif"/>
                <a:ea typeface="PT Serif"/>
                <a:cs typeface="PT Serif"/>
                <a:sym typeface="PT Serif"/>
              </a:rPr>
              <a:t>Serverless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1209000" y="3279000"/>
            <a:ext cx="6726000" cy="1093200"/>
          </a:xfrm>
          <a:prstGeom prst="rect">
            <a:avLst/>
          </a:prstGeom>
        </p:spPr>
        <p:txBody>
          <a:bodyPr wrap="square" lIns="91425" tIns="91425" rIns="91425" bIns="91425" anchor="t" anchorCtr="0">
            <a:noAutofit/>
          </a:bodyPr>
          <a:lstStyle/>
          <a:p>
            <a:pPr marL="0" lvl="0" indent="0" rtl="0">
              <a:spcBef>
                <a:spcPts val="0"/>
              </a:spcBef>
              <a:buNone/>
            </a:pPr>
            <a:r>
              <a:rPr lang="en"/>
              <a:t>Hybrid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Hybrid</a:t>
            </a:r>
          </a:p>
        </p:txBody>
      </p:sp>
      <p:pic>
        <p:nvPicPr>
          <p:cNvPr id="383" name="Shape 383"/>
          <p:cNvPicPr preferRelativeResize="0"/>
          <p:nvPr/>
        </p:nvPicPr>
        <p:blipFill rotWithShape="1">
          <a:blip r:embed="rId3">
            <a:alphaModFix/>
          </a:blip>
          <a:srcRect t="52141"/>
          <a:stretch/>
        </p:blipFill>
        <p:spPr>
          <a:xfrm>
            <a:off x="4679975" y="5214720"/>
            <a:ext cx="3652601" cy="1458551"/>
          </a:xfrm>
          <a:prstGeom prst="rect">
            <a:avLst/>
          </a:prstGeom>
          <a:noFill/>
          <a:ln>
            <a:noFill/>
          </a:ln>
        </p:spPr>
      </p:pic>
      <p:sp>
        <p:nvSpPr>
          <p:cNvPr id="384" name="Shape 384"/>
          <p:cNvSpPr txBox="1"/>
          <p:nvPr/>
        </p:nvSpPr>
        <p:spPr>
          <a:xfrm>
            <a:off x="433609" y="977811"/>
            <a:ext cx="8076900" cy="31122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2400" dirty="0">
                <a:latin typeface="Quattrocento Sans"/>
                <a:ea typeface="Quattrocento Sans"/>
                <a:cs typeface="Quattrocento Sans"/>
                <a:sym typeface="Quattrocento Sans"/>
              </a:rPr>
              <a:t>Azure Stack</a:t>
            </a:r>
          </a:p>
          <a:p>
            <a:pPr marL="457200" lvl="0" indent="-381000" rtl="0">
              <a:spcBef>
                <a:spcPts val="600"/>
              </a:spcBef>
              <a:buClr>
                <a:srgbClr val="FFCD00"/>
              </a:buClr>
              <a:buSzPts val="2400"/>
              <a:buFont typeface="Quattrocento Sans"/>
              <a:buChar char="◉"/>
            </a:pPr>
            <a:r>
              <a:rPr lang="en" sz="2400" dirty="0">
                <a:latin typeface="Quattrocento Sans"/>
                <a:ea typeface="Quattrocento Sans"/>
                <a:cs typeface="Quattrocento Sans"/>
                <a:sym typeface="Quattrocento Sans"/>
              </a:rPr>
              <a:t>オンプレにAzureと同様の機能を持たせる</a:t>
            </a:r>
          </a:p>
          <a:p>
            <a:pPr marL="457200" lvl="0" indent="-381000" rtl="0">
              <a:spcBef>
                <a:spcPts val="600"/>
              </a:spcBef>
              <a:buClr>
                <a:srgbClr val="FFCD00"/>
              </a:buClr>
              <a:buSzPts val="2400"/>
              <a:buFont typeface="Quattrocento Sans"/>
              <a:buChar char="◉"/>
            </a:pPr>
            <a:r>
              <a:rPr lang="en" sz="2400" dirty="0">
                <a:latin typeface="Quattrocento Sans"/>
                <a:ea typeface="Quattrocento Sans"/>
                <a:cs typeface="Quattrocento Sans"/>
                <a:sym typeface="Quattrocento Sans"/>
              </a:rPr>
              <a:t>Azureと同じUI、API、体験</a:t>
            </a:r>
          </a:p>
          <a:p>
            <a:pPr marL="457200" lvl="0" indent="-381000" rtl="0">
              <a:spcBef>
                <a:spcPts val="600"/>
              </a:spcBef>
              <a:buClr>
                <a:srgbClr val="FFCD00"/>
              </a:buClr>
              <a:buSzPts val="2400"/>
              <a:buFont typeface="Quattrocento Sans"/>
              <a:buChar char="◉"/>
            </a:pPr>
            <a:r>
              <a:rPr lang="en" sz="2400" dirty="0">
                <a:latin typeface="Quattrocento Sans"/>
                <a:ea typeface="Quattrocento Sans"/>
                <a:cs typeface="Quattrocento Sans"/>
                <a:sym typeface="Quattrocento Sans"/>
              </a:rPr>
              <a:t>PaaS機能</a:t>
            </a:r>
          </a:p>
          <a:p>
            <a:pPr marL="914400" lvl="1" indent="-355600" rtl="0">
              <a:spcBef>
                <a:spcPts val="480"/>
              </a:spcBef>
              <a:buClr>
                <a:srgbClr val="FFCD00"/>
              </a:buClr>
              <a:buSzPts val="2000"/>
              <a:buFont typeface="Quattrocento Sans"/>
              <a:buChar char="○"/>
            </a:pPr>
            <a:r>
              <a:rPr lang="en" sz="2000" dirty="0">
                <a:latin typeface="Quattrocento Sans"/>
                <a:ea typeface="Quattrocento Sans"/>
                <a:cs typeface="Quattrocento Sans"/>
                <a:sym typeface="Quattrocento Sans"/>
              </a:rPr>
              <a:t>App Service</a:t>
            </a:r>
          </a:p>
          <a:p>
            <a:pPr marL="914400" lvl="1" indent="-355600" rtl="0">
              <a:spcBef>
                <a:spcPts val="480"/>
              </a:spcBef>
              <a:buClr>
                <a:srgbClr val="FFCD00"/>
              </a:buClr>
              <a:buSzPts val="2000"/>
              <a:buFont typeface="Quattrocento Sans"/>
              <a:buChar char="○"/>
            </a:pPr>
            <a:r>
              <a:rPr lang="en" sz="2000" dirty="0">
                <a:latin typeface="Quattrocento Sans"/>
                <a:ea typeface="Quattrocento Sans"/>
                <a:cs typeface="Quattrocento Sans"/>
                <a:sym typeface="Quattrocento Sans"/>
              </a:rPr>
              <a:t>サーバレス機能</a:t>
            </a:r>
          </a:p>
          <a:p>
            <a:pPr marL="914400" lvl="1" indent="-355600" rtl="0">
              <a:spcBef>
                <a:spcPts val="480"/>
              </a:spcBef>
              <a:buClr>
                <a:srgbClr val="FFCD00"/>
              </a:buClr>
              <a:buSzPts val="2000"/>
              <a:buFont typeface="Quattrocento Sans"/>
              <a:buChar char="○"/>
            </a:pPr>
            <a:r>
              <a:rPr lang="en" sz="2000" dirty="0">
                <a:latin typeface="Quattrocento Sans"/>
                <a:ea typeface="Quattrocento Sans"/>
                <a:cs typeface="Quattrocento Sans"/>
                <a:sym typeface="Quattrocento Sans"/>
              </a:rPr>
              <a:t>Container</a:t>
            </a:r>
          </a:p>
          <a:p>
            <a:pPr marL="914400" lvl="1" indent="-355600" rtl="0">
              <a:spcBef>
                <a:spcPts val="480"/>
              </a:spcBef>
              <a:buClr>
                <a:srgbClr val="FFCD00"/>
              </a:buClr>
              <a:buSzPts val="2000"/>
              <a:buFont typeface="Quattrocento Sans"/>
              <a:buChar char="○"/>
            </a:pPr>
            <a:r>
              <a:rPr lang="en" sz="2000" dirty="0">
                <a:latin typeface="Quattrocento Sans"/>
                <a:ea typeface="Quattrocento Sans"/>
                <a:cs typeface="Quattrocento Sans"/>
                <a:sym typeface="Quattrocento Sans"/>
              </a:rPr>
              <a:t>Key vault</a:t>
            </a:r>
          </a:p>
          <a:p>
            <a:pPr marL="457200" lvl="0" indent="-381000" rtl="0">
              <a:spcBef>
                <a:spcPts val="600"/>
              </a:spcBef>
              <a:buClr>
                <a:srgbClr val="FFCD00"/>
              </a:buClr>
              <a:buSzPts val="2400"/>
              <a:buFont typeface="Quattrocento Sans"/>
              <a:buChar char="◉"/>
            </a:pPr>
            <a:r>
              <a:rPr lang="en" sz="2400" dirty="0">
                <a:latin typeface="Quattrocento Sans"/>
                <a:ea typeface="Quattrocento Sans"/>
                <a:cs typeface="Quattrocento Sans"/>
                <a:sym typeface="Quattrocento Sans"/>
              </a:rPr>
              <a:t>Azureのアップデートに追従</a:t>
            </a:r>
          </a:p>
          <a:p>
            <a:pPr marL="457200" lvl="0" indent="-381000" rtl="0">
              <a:spcBef>
                <a:spcPts val="600"/>
              </a:spcBef>
              <a:buClr>
                <a:srgbClr val="FFCD00"/>
              </a:buClr>
              <a:buSzPts val="2400"/>
              <a:buFont typeface="Quattrocento Sans"/>
              <a:buChar char="◉"/>
            </a:pPr>
            <a:r>
              <a:rPr lang="en" sz="2400" dirty="0">
                <a:latin typeface="Quattrocento Sans"/>
                <a:ea typeface="Quattrocento Sans"/>
                <a:cs typeface="Quattrocento Sans"/>
                <a:sym typeface="Quattrocento Sans"/>
              </a:rPr>
              <a:t>マーケットプレイスでAzure用のものも使用可能</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Bootcamp Cloud Day3</a:t>
            </a:r>
            <a:br>
              <a:rPr lang="en" sz="2400"/>
            </a:br>
            <a:r>
              <a:rPr lang="en" sz="2400"/>
              <a:t>Agenda</a:t>
            </a:r>
          </a:p>
        </p:txBody>
      </p:sp>
      <p:sp>
        <p:nvSpPr>
          <p:cNvPr id="71" name="Shape 71"/>
          <p:cNvSpPr txBox="1">
            <a:spLocks noGrp="1"/>
          </p:cNvSpPr>
          <p:nvPr>
            <p:ph type="body" idx="1"/>
          </p:nvPr>
        </p:nvSpPr>
        <p:spPr>
          <a:xfrm>
            <a:off x="619575" y="1677650"/>
            <a:ext cx="8285400" cy="4287300"/>
          </a:xfrm>
          <a:prstGeom prst="rect">
            <a:avLst/>
          </a:prstGeom>
        </p:spPr>
        <p:txBody>
          <a:bodyPr wrap="square" lIns="91425" tIns="91425" rIns="91425" bIns="91425" anchor="t" anchorCtr="0">
            <a:noAutofit/>
          </a:bodyPr>
          <a:lstStyle/>
          <a:p>
            <a:pPr marL="457200" lvl="0" indent="-381000" rtl="0">
              <a:spcBef>
                <a:spcPts val="0"/>
              </a:spcBef>
              <a:spcAft>
                <a:spcPts val="0"/>
              </a:spcAft>
              <a:buSzPts val="2400"/>
              <a:buChar char="○"/>
            </a:pPr>
            <a:r>
              <a:rPr lang="en" sz="2400"/>
              <a:t>[09:30 - 10:00] 導入</a:t>
            </a:r>
          </a:p>
          <a:p>
            <a:pPr marL="457200" lvl="0" indent="-381000" rtl="0">
              <a:spcBef>
                <a:spcPts val="0"/>
              </a:spcBef>
              <a:spcAft>
                <a:spcPts val="0"/>
              </a:spcAft>
              <a:buSzPts val="2400"/>
              <a:buChar char="○"/>
            </a:pPr>
            <a:r>
              <a:rPr lang="en" sz="2400"/>
              <a:t>[10:00 - 11:00] Public Cloud講義</a:t>
            </a:r>
          </a:p>
          <a:p>
            <a:pPr marL="457200" lvl="0" indent="-381000" rtl="0">
              <a:spcBef>
                <a:spcPts val="0"/>
              </a:spcBef>
              <a:spcAft>
                <a:spcPts val="0"/>
              </a:spcAft>
              <a:buSzPts val="2400"/>
              <a:buChar char="○"/>
            </a:pPr>
            <a:r>
              <a:rPr lang="en" sz="2400"/>
              <a:t>[11:00 - 11:30] Hands-on環境準備</a:t>
            </a:r>
          </a:p>
          <a:p>
            <a:pPr marL="457200" lvl="0" indent="-381000" rtl="0">
              <a:spcBef>
                <a:spcPts val="0"/>
              </a:spcBef>
              <a:spcAft>
                <a:spcPts val="0"/>
              </a:spcAft>
              <a:buSzPts val="2400"/>
              <a:buChar char="○"/>
            </a:pPr>
            <a:r>
              <a:rPr lang="en" sz="2400"/>
              <a:t>[11:30 - 12:30] ランチ</a:t>
            </a:r>
          </a:p>
          <a:p>
            <a:pPr marL="457200" lvl="0" indent="-381000" rtl="0">
              <a:spcBef>
                <a:spcPts val="0"/>
              </a:spcBef>
              <a:spcAft>
                <a:spcPts val="0"/>
              </a:spcAft>
              <a:buSzPts val="2400"/>
              <a:buChar char="○"/>
            </a:pPr>
            <a:r>
              <a:rPr lang="en" sz="2400"/>
              <a:t>[12:30 - 16:50] Microsoft Azure IaaS &amp; PaaS Hands-on</a:t>
            </a:r>
          </a:p>
          <a:p>
            <a:pPr marL="457200" lvl="0" indent="-381000" rtl="0">
              <a:spcBef>
                <a:spcPts val="0"/>
              </a:spcBef>
              <a:spcAft>
                <a:spcPts val="0"/>
              </a:spcAft>
              <a:buSzPts val="2400"/>
              <a:buChar char="○"/>
            </a:pPr>
            <a:r>
              <a:rPr lang="en" sz="2400"/>
              <a:t>[16:50 - 17:00] クロージング</a:t>
            </a:r>
          </a:p>
          <a:p>
            <a:pPr marL="457200" lvl="0" indent="-381000" rtl="0">
              <a:spcBef>
                <a:spcPts val="0"/>
              </a:spcBef>
              <a:buSzPts val="2400"/>
              <a:buChar char="○"/>
            </a:pPr>
            <a:r>
              <a:rPr lang="en" sz="2400"/>
              <a:t>[17:00 - 17:30]アンケート回答 &amp; 片付け</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1209000" y="3279000"/>
            <a:ext cx="6726000" cy="1093200"/>
          </a:xfrm>
          <a:prstGeom prst="rect">
            <a:avLst/>
          </a:prstGeom>
        </p:spPr>
        <p:txBody>
          <a:bodyPr wrap="square" lIns="91425" tIns="91425" rIns="91425" bIns="91425" anchor="t" anchorCtr="0">
            <a:noAutofit/>
          </a:bodyPr>
          <a:lstStyle/>
          <a:p>
            <a:pPr marL="0" lvl="0" indent="0" rtl="0">
              <a:spcBef>
                <a:spcPts val="0"/>
              </a:spcBef>
              <a:buNone/>
            </a:pPr>
            <a:r>
              <a:rPr lang="en"/>
              <a:t>AI</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AI (Cognitive Services)</a:t>
            </a:r>
          </a:p>
        </p:txBody>
      </p:sp>
      <p:sp>
        <p:nvSpPr>
          <p:cNvPr id="395" name="Shape 395"/>
          <p:cNvSpPr txBox="1"/>
          <p:nvPr/>
        </p:nvSpPr>
        <p:spPr>
          <a:xfrm>
            <a:off x="660825" y="1409220"/>
            <a:ext cx="6809700" cy="31122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2400">
                <a:latin typeface="Quattrocento Sans"/>
                <a:ea typeface="Quattrocento Sans"/>
                <a:cs typeface="Quattrocento Sans"/>
                <a:sym typeface="Quattrocento Sans"/>
              </a:rPr>
              <a:t>35ものSaaSでAIサービスを提供</a:t>
            </a:r>
          </a:p>
        </p:txBody>
      </p:sp>
      <p:pic>
        <p:nvPicPr>
          <p:cNvPr id="396" name="Shape 396"/>
          <p:cNvPicPr preferRelativeResize="0"/>
          <p:nvPr/>
        </p:nvPicPr>
        <p:blipFill>
          <a:blip r:embed="rId3">
            <a:alphaModFix/>
          </a:blip>
          <a:stretch>
            <a:fillRect/>
          </a:stretch>
        </p:blipFill>
        <p:spPr>
          <a:xfrm>
            <a:off x="495988" y="2115725"/>
            <a:ext cx="8152024" cy="37437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Microsoft AI Service DEMO</a:t>
            </a:r>
          </a:p>
        </p:txBody>
      </p:sp>
      <p:sp>
        <p:nvSpPr>
          <p:cNvPr id="402" name="Shape 402"/>
          <p:cNvSpPr txBox="1"/>
          <p:nvPr/>
        </p:nvSpPr>
        <p:spPr>
          <a:xfrm>
            <a:off x="1316850" y="1590425"/>
            <a:ext cx="6510300" cy="36090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2400">
                <a:latin typeface="Quattrocento Sans"/>
                <a:ea typeface="Quattrocento Sans"/>
                <a:cs typeface="Quattrocento Sans"/>
                <a:sym typeface="Quattrocento Sans"/>
              </a:rPr>
              <a:t>Presentationの翻訳</a:t>
            </a:r>
          </a:p>
          <a:p>
            <a:pPr marL="0" lvl="0" indent="0" algn="ctr" rtl="0">
              <a:spcBef>
                <a:spcPts val="600"/>
              </a:spcBef>
              <a:buNone/>
            </a:pPr>
            <a:r>
              <a:rPr lang="en" sz="2400">
                <a:latin typeface="Quattrocento Sans"/>
                <a:ea typeface="Quattrocento Sans"/>
                <a:cs typeface="Quattrocento Sans"/>
                <a:sym typeface="Quattrocento Sans"/>
              </a:rPr>
              <a:t>リアルタイムの音声翻訳</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AIの認識精度</a:t>
            </a:r>
          </a:p>
        </p:txBody>
      </p:sp>
      <p:sp>
        <p:nvSpPr>
          <p:cNvPr id="408" name="Shape 408"/>
          <p:cNvSpPr txBox="1"/>
          <p:nvPr/>
        </p:nvSpPr>
        <p:spPr>
          <a:xfrm>
            <a:off x="1079825" y="1187020"/>
            <a:ext cx="6809700" cy="31122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2400">
                <a:latin typeface="Quattrocento Sans"/>
                <a:ea typeface="Quattrocento Sans"/>
                <a:cs typeface="Quattrocento Sans"/>
                <a:sym typeface="Quattrocento Sans"/>
              </a:rPr>
              <a:t>音声認識で人間の精度を超える</a:t>
            </a:r>
          </a:p>
          <a:p>
            <a:pPr marL="0" lvl="0" indent="457200" rtl="0">
              <a:spcBef>
                <a:spcPts val="600"/>
              </a:spcBef>
              <a:buNone/>
            </a:pPr>
            <a:r>
              <a:rPr lang="en" sz="2400">
                <a:latin typeface="Quattrocento Sans"/>
                <a:ea typeface="Quattrocento Sans"/>
                <a:cs typeface="Quattrocento Sans"/>
                <a:sym typeface="Quattrocento Sans"/>
              </a:rPr>
              <a:t>人間は5.9%のエラー</a:t>
            </a:r>
          </a:p>
        </p:txBody>
      </p:sp>
      <p:pic>
        <p:nvPicPr>
          <p:cNvPr id="409" name="Shape 409"/>
          <p:cNvPicPr preferRelativeResize="0"/>
          <p:nvPr/>
        </p:nvPicPr>
        <p:blipFill>
          <a:blip r:embed="rId3">
            <a:alphaModFix/>
          </a:blip>
          <a:stretch>
            <a:fillRect/>
          </a:stretch>
        </p:blipFill>
        <p:spPr>
          <a:xfrm>
            <a:off x="1485050" y="2367850"/>
            <a:ext cx="5817349" cy="3968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音声操作可能なデバイスとAI</a:t>
            </a:r>
          </a:p>
        </p:txBody>
      </p:sp>
      <p:sp>
        <p:nvSpPr>
          <p:cNvPr id="415" name="Shape 415"/>
          <p:cNvSpPr txBox="1"/>
          <p:nvPr/>
        </p:nvSpPr>
        <p:spPr>
          <a:xfrm>
            <a:off x="1381250" y="1616470"/>
            <a:ext cx="6809700" cy="3112200"/>
          </a:xfrm>
          <a:prstGeom prst="rect">
            <a:avLst/>
          </a:prstGeom>
          <a:noFill/>
          <a:ln>
            <a:noFill/>
          </a:ln>
        </p:spPr>
        <p:txBody>
          <a:bodyPr wrap="square" lIns="91425" tIns="91425" rIns="91425" bIns="91425" anchor="t" anchorCtr="0">
            <a:noAutofit/>
          </a:bodyPr>
          <a:lstStyle/>
          <a:p>
            <a:pPr marL="457200" marR="0" lvl="0" indent="-381000" algn="l" rtl="0">
              <a:lnSpc>
                <a:spcPct val="100000"/>
              </a:lnSpc>
              <a:spcBef>
                <a:spcPts val="600"/>
              </a:spcBef>
              <a:spcAft>
                <a:spcPts val="0"/>
              </a:spcAft>
              <a:buClr>
                <a:srgbClr val="FFCD00"/>
              </a:buClr>
              <a:buSzPts val="2400"/>
              <a:buFont typeface="Quattrocento Sans"/>
              <a:buChar char="◉"/>
            </a:pPr>
            <a:r>
              <a:rPr lang="en" sz="2400">
                <a:latin typeface="Quattrocento Sans"/>
                <a:ea typeface="Quattrocento Sans"/>
                <a:cs typeface="Quattrocento Sans"/>
                <a:sym typeface="Quattrocento Sans"/>
              </a:rPr>
              <a:t>Google Home, Amazon Echo</a:t>
            </a:r>
          </a:p>
          <a:p>
            <a:pPr marL="457200" lvl="0" indent="-381000" rtl="0">
              <a:spcBef>
                <a:spcPts val="600"/>
              </a:spcBef>
              <a:buClr>
                <a:srgbClr val="FFCD00"/>
              </a:buClr>
              <a:buSzPts val="2400"/>
              <a:buFont typeface="Quattrocento Sans"/>
              <a:buChar char="◉"/>
            </a:pPr>
            <a:r>
              <a:rPr lang="en" sz="2400">
                <a:latin typeface="Quattrocento Sans"/>
                <a:ea typeface="Quattrocento Sans"/>
                <a:cs typeface="Quattrocento Sans"/>
                <a:sym typeface="Quattrocento Sans"/>
              </a:rPr>
              <a:t>AlexaとCortanaの相互接続</a:t>
            </a:r>
          </a:p>
        </p:txBody>
      </p:sp>
      <p:pic>
        <p:nvPicPr>
          <p:cNvPr id="416" name="Shape 416"/>
          <p:cNvPicPr preferRelativeResize="0"/>
          <p:nvPr/>
        </p:nvPicPr>
        <p:blipFill>
          <a:blip r:embed="rId3">
            <a:alphaModFix/>
          </a:blip>
          <a:stretch>
            <a:fillRect/>
          </a:stretch>
        </p:blipFill>
        <p:spPr>
          <a:xfrm>
            <a:off x="6308231" y="3657650"/>
            <a:ext cx="2648220" cy="1766024"/>
          </a:xfrm>
          <a:prstGeom prst="rect">
            <a:avLst/>
          </a:prstGeom>
          <a:noFill/>
          <a:ln>
            <a:noFill/>
          </a:ln>
        </p:spPr>
      </p:pic>
      <p:pic>
        <p:nvPicPr>
          <p:cNvPr id="417" name="Shape 417"/>
          <p:cNvPicPr preferRelativeResize="0"/>
          <p:nvPr/>
        </p:nvPicPr>
        <p:blipFill>
          <a:blip r:embed="rId4">
            <a:alphaModFix/>
          </a:blip>
          <a:stretch>
            <a:fillRect/>
          </a:stretch>
        </p:blipFill>
        <p:spPr>
          <a:xfrm>
            <a:off x="3250351" y="3657650"/>
            <a:ext cx="2649752" cy="1766025"/>
          </a:xfrm>
          <a:prstGeom prst="rect">
            <a:avLst/>
          </a:prstGeom>
          <a:noFill/>
          <a:ln>
            <a:noFill/>
          </a:ln>
        </p:spPr>
      </p:pic>
      <p:pic>
        <p:nvPicPr>
          <p:cNvPr id="418" name="Shape 418"/>
          <p:cNvPicPr preferRelativeResize="0"/>
          <p:nvPr/>
        </p:nvPicPr>
        <p:blipFill>
          <a:blip r:embed="rId5">
            <a:alphaModFix/>
          </a:blip>
          <a:stretch>
            <a:fillRect/>
          </a:stretch>
        </p:blipFill>
        <p:spPr>
          <a:xfrm>
            <a:off x="192475" y="4280660"/>
            <a:ext cx="2649750" cy="1104063"/>
          </a:xfrm>
          <a:prstGeom prst="rect">
            <a:avLst/>
          </a:prstGeom>
          <a:noFill/>
          <a:ln>
            <a:noFill/>
          </a:ln>
        </p:spPr>
      </p:pic>
      <p:sp>
        <p:nvSpPr>
          <p:cNvPr id="419" name="Shape 419"/>
          <p:cNvSpPr txBox="1"/>
          <p:nvPr/>
        </p:nvSpPr>
        <p:spPr>
          <a:xfrm>
            <a:off x="127925" y="5423675"/>
            <a:ext cx="2778900" cy="5556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1800" b="1">
                <a:solidFill>
                  <a:srgbClr val="1D1D1B"/>
                </a:solidFill>
                <a:latin typeface="PT Serif"/>
                <a:ea typeface="PT Serif"/>
                <a:cs typeface="PT Serif"/>
                <a:sym typeface="PT Serif"/>
              </a:rPr>
              <a:t>Google Home</a:t>
            </a:r>
          </a:p>
        </p:txBody>
      </p:sp>
      <p:sp>
        <p:nvSpPr>
          <p:cNvPr id="420" name="Shape 420"/>
          <p:cNvSpPr txBox="1"/>
          <p:nvPr/>
        </p:nvSpPr>
        <p:spPr>
          <a:xfrm>
            <a:off x="3182550" y="5423675"/>
            <a:ext cx="2778900" cy="5556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1800" b="1">
                <a:solidFill>
                  <a:srgbClr val="1D1D1B"/>
                </a:solidFill>
                <a:latin typeface="PT Serif"/>
                <a:ea typeface="PT Serif"/>
                <a:cs typeface="PT Serif"/>
                <a:sym typeface="PT Serif"/>
              </a:rPr>
              <a:t>Amazon Echo</a:t>
            </a:r>
          </a:p>
        </p:txBody>
      </p:sp>
      <p:sp>
        <p:nvSpPr>
          <p:cNvPr id="421" name="Shape 421"/>
          <p:cNvSpPr txBox="1"/>
          <p:nvPr/>
        </p:nvSpPr>
        <p:spPr>
          <a:xfrm>
            <a:off x="6308225" y="5423675"/>
            <a:ext cx="2778900" cy="5556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1800" b="1">
                <a:solidFill>
                  <a:srgbClr val="1D1D1B"/>
                </a:solidFill>
                <a:latin typeface="PT Serif"/>
                <a:ea typeface="PT Serif"/>
                <a:cs typeface="PT Serif"/>
                <a:sym typeface="PT Serif"/>
              </a:rPr>
              <a:t>Harman kardon</a:t>
            </a:r>
          </a:p>
          <a:p>
            <a:pPr marL="0" lvl="0" indent="0" algn="ctr" rtl="0">
              <a:spcBef>
                <a:spcPts val="600"/>
              </a:spcBef>
              <a:buNone/>
            </a:pPr>
            <a:r>
              <a:rPr lang="en" sz="1800" b="1">
                <a:solidFill>
                  <a:srgbClr val="1D1D1B"/>
                </a:solidFill>
                <a:latin typeface="PT Serif"/>
                <a:ea typeface="PT Serif"/>
                <a:cs typeface="PT Serif"/>
                <a:sym typeface="PT Serif"/>
              </a:rPr>
              <a:t>Invoke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Shape 426"/>
          <p:cNvSpPr txBox="1">
            <a:spLocks noGrp="1"/>
          </p:cNvSpPr>
          <p:nvPr>
            <p:ph type="body" idx="1"/>
          </p:nvPr>
        </p:nvSpPr>
        <p:spPr>
          <a:xfrm>
            <a:off x="1209000" y="3279000"/>
            <a:ext cx="6726000" cy="1093200"/>
          </a:xfrm>
          <a:prstGeom prst="rect">
            <a:avLst/>
          </a:prstGeom>
        </p:spPr>
        <p:txBody>
          <a:bodyPr wrap="square" lIns="91425" tIns="91425" rIns="91425" bIns="91425" anchor="t" anchorCtr="0">
            <a:noAutofit/>
          </a:bodyPr>
          <a:lstStyle/>
          <a:p>
            <a:pPr marL="0" lvl="0" indent="0" rtl="0">
              <a:spcBef>
                <a:spcPts val="0"/>
              </a:spcBef>
              <a:buNone/>
            </a:pPr>
            <a:r>
              <a:rPr lang="en"/>
              <a:t>Serverless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Serverless</a:t>
            </a:r>
          </a:p>
        </p:txBody>
      </p:sp>
      <p:sp>
        <p:nvSpPr>
          <p:cNvPr id="432" name="Shape 432"/>
          <p:cNvSpPr/>
          <p:nvPr/>
        </p:nvSpPr>
        <p:spPr>
          <a:xfrm>
            <a:off x="6320388" y="5799325"/>
            <a:ext cx="2098200" cy="295500"/>
          </a:xfrm>
          <a:prstGeom prst="wedgeRoundRectCallout">
            <a:avLst>
              <a:gd name="adj1" fmla="val -13493"/>
              <a:gd name="adj2" fmla="val -204399"/>
              <a:gd name="adj3" fmla="val 0"/>
            </a:avLst>
          </a:prstGeom>
          <a:solidFill>
            <a:srgbClr val="FFFFFF"/>
          </a:solidFill>
          <a:ln w="9525" cap="flat" cmpd="sng">
            <a:solidFill>
              <a:srgbClr val="FF9900"/>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sz="1000" b="1">
                <a:solidFill>
                  <a:srgbClr val="FF9900"/>
                </a:solidFill>
              </a:rPr>
              <a:t>リクエストに応じてスケール</a:t>
            </a:r>
          </a:p>
        </p:txBody>
      </p:sp>
      <p:pic>
        <p:nvPicPr>
          <p:cNvPr id="433" name="Shape 433"/>
          <p:cNvPicPr preferRelativeResize="0"/>
          <p:nvPr/>
        </p:nvPicPr>
        <p:blipFill>
          <a:blip r:embed="rId3">
            <a:alphaModFix/>
          </a:blip>
          <a:stretch>
            <a:fillRect/>
          </a:stretch>
        </p:blipFill>
        <p:spPr>
          <a:xfrm>
            <a:off x="1150789" y="4590650"/>
            <a:ext cx="435578" cy="435601"/>
          </a:xfrm>
          <a:prstGeom prst="rect">
            <a:avLst/>
          </a:prstGeom>
          <a:noFill/>
          <a:ln>
            <a:noFill/>
          </a:ln>
        </p:spPr>
      </p:pic>
      <p:pic>
        <p:nvPicPr>
          <p:cNvPr id="434" name="Shape 434"/>
          <p:cNvPicPr preferRelativeResize="0"/>
          <p:nvPr/>
        </p:nvPicPr>
        <p:blipFill>
          <a:blip r:embed="rId4">
            <a:alphaModFix/>
          </a:blip>
          <a:stretch>
            <a:fillRect/>
          </a:stretch>
        </p:blipFill>
        <p:spPr>
          <a:xfrm>
            <a:off x="2194485" y="4622500"/>
            <a:ext cx="371900" cy="371900"/>
          </a:xfrm>
          <a:prstGeom prst="rect">
            <a:avLst/>
          </a:prstGeom>
          <a:noFill/>
          <a:ln>
            <a:noFill/>
          </a:ln>
        </p:spPr>
      </p:pic>
      <p:sp>
        <p:nvSpPr>
          <p:cNvPr id="435" name="Shape 435"/>
          <p:cNvSpPr txBox="1"/>
          <p:nvPr/>
        </p:nvSpPr>
        <p:spPr>
          <a:xfrm>
            <a:off x="1850188" y="4935350"/>
            <a:ext cx="1060500" cy="295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 sz="1000"/>
              <a:t>Load Balancer</a:t>
            </a:r>
          </a:p>
        </p:txBody>
      </p:sp>
      <p:pic>
        <p:nvPicPr>
          <p:cNvPr id="436" name="Shape 436"/>
          <p:cNvPicPr preferRelativeResize="0"/>
          <p:nvPr/>
        </p:nvPicPr>
        <p:blipFill>
          <a:blip r:embed="rId4">
            <a:alphaModFix/>
          </a:blip>
          <a:stretch>
            <a:fillRect/>
          </a:stretch>
        </p:blipFill>
        <p:spPr>
          <a:xfrm>
            <a:off x="3240285" y="4058150"/>
            <a:ext cx="371900" cy="371900"/>
          </a:xfrm>
          <a:prstGeom prst="rect">
            <a:avLst/>
          </a:prstGeom>
          <a:noFill/>
          <a:ln>
            <a:noFill/>
          </a:ln>
        </p:spPr>
      </p:pic>
      <p:pic>
        <p:nvPicPr>
          <p:cNvPr id="437" name="Shape 437"/>
          <p:cNvPicPr preferRelativeResize="0"/>
          <p:nvPr/>
        </p:nvPicPr>
        <p:blipFill>
          <a:blip r:embed="rId4">
            <a:alphaModFix/>
          </a:blip>
          <a:stretch>
            <a:fillRect/>
          </a:stretch>
        </p:blipFill>
        <p:spPr>
          <a:xfrm>
            <a:off x="3240285" y="4622500"/>
            <a:ext cx="371900" cy="371900"/>
          </a:xfrm>
          <a:prstGeom prst="rect">
            <a:avLst/>
          </a:prstGeom>
          <a:noFill/>
          <a:ln>
            <a:noFill/>
          </a:ln>
        </p:spPr>
      </p:pic>
      <p:sp>
        <p:nvSpPr>
          <p:cNvPr id="438" name="Shape 438"/>
          <p:cNvSpPr txBox="1"/>
          <p:nvPr/>
        </p:nvSpPr>
        <p:spPr>
          <a:xfrm>
            <a:off x="3442312" y="4048288"/>
            <a:ext cx="1060500" cy="295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 sz="1000"/>
              <a:t>App Server</a:t>
            </a:r>
          </a:p>
        </p:txBody>
      </p:sp>
      <p:sp>
        <p:nvSpPr>
          <p:cNvPr id="439" name="Shape 439"/>
          <p:cNvSpPr txBox="1"/>
          <p:nvPr/>
        </p:nvSpPr>
        <p:spPr>
          <a:xfrm>
            <a:off x="3442313" y="4585838"/>
            <a:ext cx="1060500" cy="295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 sz="1000"/>
              <a:t>App Server</a:t>
            </a:r>
          </a:p>
        </p:txBody>
      </p:sp>
      <p:cxnSp>
        <p:nvCxnSpPr>
          <p:cNvPr id="440" name="Shape 440"/>
          <p:cNvCxnSpPr>
            <a:stCxn id="433" idx="3"/>
            <a:endCxn id="434" idx="1"/>
          </p:cNvCxnSpPr>
          <p:nvPr/>
        </p:nvCxnSpPr>
        <p:spPr>
          <a:xfrm>
            <a:off x="1586366" y="4808450"/>
            <a:ext cx="608100" cy="0"/>
          </a:xfrm>
          <a:prstGeom prst="straightConnector1">
            <a:avLst/>
          </a:prstGeom>
          <a:noFill/>
          <a:ln w="9525" cap="flat" cmpd="sng">
            <a:solidFill>
              <a:srgbClr val="666666"/>
            </a:solidFill>
            <a:prstDash val="solid"/>
            <a:round/>
            <a:headEnd type="none" w="lg" len="lg"/>
            <a:tailEnd type="triangle" w="lg" len="lg"/>
          </a:ln>
        </p:spPr>
      </p:cxnSp>
      <p:cxnSp>
        <p:nvCxnSpPr>
          <p:cNvPr id="441" name="Shape 441"/>
          <p:cNvCxnSpPr>
            <a:stCxn id="434" idx="3"/>
            <a:endCxn id="436" idx="1"/>
          </p:cNvCxnSpPr>
          <p:nvPr/>
        </p:nvCxnSpPr>
        <p:spPr>
          <a:xfrm rot="10800000" flipH="1">
            <a:off x="2566385" y="4244150"/>
            <a:ext cx="673800" cy="564300"/>
          </a:xfrm>
          <a:prstGeom prst="straightConnector1">
            <a:avLst/>
          </a:prstGeom>
          <a:noFill/>
          <a:ln w="9525" cap="flat" cmpd="sng">
            <a:solidFill>
              <a:srgbClr val="666666"/>
            </a:solidFill>
            <a:prstDash val="solid"/>
            <a:round/>
            <a:headEnd type="none" w="lg" len="lg"/>
            <a:tailEnd type="triangle" w="lg" len="lg"/>
          </a:ln>
        </p:spPr>
      </p:cxnSp>
      <p:pic>
        <p:nvPicPr>
          <p:cNvPr id="442" name="Shape 442"/>
          <p:cNvPicPr preferRelativeResize="0"/>
          <p:nvPr/>
        </p:nvPicPr>
        <p:blipFill>
          <a:blip r:embed="rId5">
            <a:alphaModFix/>
          </a:blip>
          <a:stretch>
            <a:fillRect/>
          </a:stretch>
        </p:blipFill>
        <p:spPr>
          <a:xfrm>
            <a:off x="6899648" y="4047073"/>
            <a:ext cx="312883" cy="312900"/>
          </a:xfrm>
          <a:prstGeom prst="rect">
            <a:avLst/>
          </a:prstGeom>
          <a:noFill/>
          <a:ln>
            <a:noFill/>
          </a:ln>
        </p:spPr>
      </p:pic>
      <p:pic>
        <p:nvPicPr>
          <p:cNvPr id="443" name="Shape 443"/>
          <p:cNvPicPr preferRelativeResize="0"/>
          <p:nvPr/>
        </p:nvPicPr>
        <p:blipFill>
          <a:blip r:embed="rId3">
            <a:alphaModFix/>
          </a:blip>
          <a:stretch>
            <a:fillRect/>
          </a:stretch>
        </p:blipFill>
        <p:spPr>
          <a:xfrm>
            <a:off x="4742289" y="4495575"/>
            <a:ext cx="435578" cy="435601"/>
          </a:xfrm>
          <a:prstGeom prst="rect">
            <a:avLst/>
          </a:prstGeom>
          <a:noFill/>
          <a:ln>
            <a:noFill/>
          </a:ln>
        </p:spPr>
      </p:pic>
      <p:sp>
        <p:nvSpPr>
          <p:cNvPr id="444" name="Shape 444"/>
          <p:cNvSpPr txBox="1"/>
          <p:nvPr/>
        </p:nvSpPr>
        <p:spPr>
          <a:xfrm>
            <a:off x="5379563" y="4869825"/>
            <a:ext cx="1060500" cy="295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 sz="1000"/>
              <a:t>API Gateway</a:t>
            </a:r>
          </a:p>
        </p:txBody>
      </p:sp>
      <p:sp>
        <p:nvSpPr>
          <p:cNvPr id="445" name="Shape 445"/>
          <p:cNvSpPr txBox="1"/>
          <p:nvPr/>
        </p:nvSpPr>
        <p:spPr>
          <a:xfrm>
            <a:off x="6962562" y="4048301"/>
            <a:ext cx="1060500" cy="295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 sz="1000"/>
              <a:t>Lambda</a:t>
            </a:r>
          </a:p>
        </p:txBody>
      </p:sp>
      <p:cxnSp>
        <p:nvCxnSpPr>
          <p:cNvPr id="446" name="Shape 446"/>
          <p:cNvCxnSpPr>
            <a:stCxn id="443" idx="3"/>
            <a:endCxn id="447" idx="1"/>
          </p:cNvCxnSpPr>
          <p:nvPr/>
        </p:nvCxnSpPr>
        <p:spPr>
          <a:xfrm>
            <a:off x="5177866" y="4713375"/>
            <a:ext cx="452400" cy="0"/>
          </a:xfrm>
          <a:prstGeom prst="straightConnector1">
            <a:avLst/>
          </a:prstGeom>
          <a:noFill/>
          <a:ln w="9525" cap="flat" cmpd="sng">
            <a:solidFill>
              <a:srgbClr val="666666"/>
            </a:solidFill>
            <a:prstDash val="solid"/>
            <a:round/>
            <a:headEnd type="none" w="lg" len="lg"/>
            <a:tailEnd type="triangle" w="lg" len="lg"/>
          </a:ln>
        </p:spPr>
      </p:cxnSp>
      <p:cxnSp>
        <p:nvCxnSpPr>
          <p:cNvPr id="448" name="Shape 448"/>
          <p:cNvCxnSpPr>
            <a:stCxn id="447" idx="3"/>
            <a:endCxn id="442" idx="1"/>
          </p:cNvCxnSpPr>
          <p:nvPr/>
        </p:nvCxnSpPr>
        <p:spPr>
          <a:xfrm rot="10800000" flipH="1">
            <a:off x="6189361" y="4203375"/>
            <a:ext cx="710400" cy="510000"/>
          </a:xfrm>
          <a:prstGeom prst="straightConnector1">
            <a:avLst/>
          </a:prstGeom>
          <a:noFill/>
          <a:ln w="9525" cap="flat" cmpd="sng">
            <a:solidFill>
              <a:srgbClr val="666666"/>
            </a:solidFill>
            <a:prstDash val="solid"/>
            <a:round/>
            <a:headEnd type="none" w="lg" len="lg"/>
            <a:tailEnd type="triangle" w="lg" len="lg"/>
          </a:ln>
        </p:spPr>
      </p:cxnSp>
      <p:cxnSp>
        <p:nvCxnSpPr>
          <p:cNvPr id="449" name="Shape 449"/>
          <p:cNvCxnSpPr>
            <a:stCxn id="447" idx="3"/>
            <a:endCxn id="450" idx="1"/>
          </p:cNvCxnSpPr>
          <p:nvPr/>
        </p:nvCxnSpPr>
        <p:spPr>
          <a:xfrm>
            <a:off x="6189361" y="4713375"/>
            <a:ext cx="710400" cy="0"/>
          </a:xfrm>
          <a:prstGeom prst="straightConnector1">
            <a:avLst/>
          </a:prstGeom>
          <a:noFill/>
          <a:ln w="9525" cap="flat" cmpd="sng">
            <a:solidFill>
              <a:srgbClr val="666666"/>
            </a:solidFill>
            <a:prstDash val="solid"/>
            <a:round/>
            <a:headEnd type="none" w="lg" len="lg"/>
            <a:tailEnd type="triangle" w="lg" len="lg"/>
          </a:ln>
        </p:spPr>
      </p:cxnSp>
      <p:pic>
        <p:nvPicPr>
          <p:cNvPr id="450" name="Shape 450"/>
          <p:cNvPicPr preferRelativeResize="0"/>
          <p:nvPr/>
        </p:nvPicPr>
        <p:blipFill>
          <a:blip r:embed="rId6">
            <a:alphaModFix amt="39000"/>
          </a:blip>
          <a:stretch>
            <a:fillRect/>
          </a:stretch>
        </p:blipFill>
        <p:spPr>
          <a:xfrm>
            <a:off x="6899648" y="4556923"/>
            <a:ext cx="312883" cy="312900"/>
          </a:xfrm>
          <a:prstGeom prst="rect">
            <a:avLst/>
          </a:prstGeom>
          <a:noFill/>
          <a:ln>
            <a:noFill/>
          </a:ln>
        </p:spPr>
      </p:pic>
      <p:sp>
        <p:nvSpPr>
          <p:cNvPr id="451" name="Shape 451"/>
          <p:cNvSpPr txBox="1"/>
          <p:nvPr/>
        </p:nvSpPr>
        <p:spPr>
          <a:xfrm>
            <a:off x="6962562" y="4541351"/>
            <a:ext cx="1060500" cy="295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 sz="1000"/>
              <a:t>Lambda</a:t>
            </a:r>
          </a:p>
        </p:txBody>
      </p:sp>
      <p:pic>
        <p:nvPicPr>
          <p:cNvPr id="447" name="Shape 447"/>
          <p:cNvPicPr preferRelativeResize="0"/>
          <p:nvPr/>
        </p:nvPicPr>
        <p:blipFill>
          <a:blip r:embed="rId7">
            <a:alphaModFix/>
          </a:blip>
          <a:stretch>
            <a:fillRect/>
          </a:stretch>
        </p:blipFill>
        <p:spPr>
          <a:xfrm>
            <a:off x="5630263" y="4511475"/>
            <a:ext cx="559099" cy="403800"/>
          </a:xfrm>
          <a:prstGeom prst="rect">
            <a:avLst/>
          </a:prstGeom>
          <a:noFill/>
          <a:ln>
            <a:noFill/>
          </a:ln>
        </p:spPr>
      </p:pic>
      <p:pic>
        <p:nvPicPr>
          <p:cNvPr id="452" name="Shape 452"/>
          <p:cNvPicPr preferRelativeResize="0"/>
          <p:nvPr/>
        </p:nvPicPr>
        <p:blipFill>
          <a:blip r:embed="rId6">
            <a:alphaModFix amt="39000"/>
          </a:blip>
          <a:stretch>
            <a:fillRect/>
          </a:stretch>
        </p:blipFill>
        <p:spPr>
          <a:xfrm>
            <a:off x="6899648" y="5066773"/>
            <a:ext cx="312883" cy="312900"/>
          </a:xfrm>
          <a:prstGeom prst="rect">
            <a:avLst/>
          </a:prstGeom>
          <a:noFill/>
          <a:ln>
            <a:noFill/>
          </a:ln>
        </p:spPr>
      </p:pic>
      <p:cxnSp>
        <p:nvCxnSpPr>
          <p:cNvPr id="453" name="Shape 453"/>
          <p:cNvCxnSpPr>
            <a:stCxn id="447" idx="3"/>
            <a:endCxn id="452" idx="1"/>
          </p:cNvCxnSpPr>
          <p:nvPr/>
        </p:nvCxnSpPr>
        <p:spPr>
          <a:xfrm>
            <a:off x="6189361" y="4713375"/>
            <a:ext cx="710400" cy="509700"/>
          </a:xfrm>
          <a:prstGeom prst="straightConnector1">
            <a:avLst/>
          </a:prstGeom>
          <a:noFill/>
          <a:ln w="9525" cap="flat" cmpd="sng">
            <a:solidFill>
              <a:srgbClr val="666666"/>
            </a:solidFill>
            <a:prstDash val="dash"/>
            <a:round/>
            <a:headEnd type="none" w="lg" len="lg"/>
            <a:tailEnd type="triangle" w="lg" len="lg"/>
          </a:ln>
        </p:spPr>
      </p:cxnSp>
      <p:sp>
        <p:nvSpPr>
          <p:cNvPr id="454" name="Shape 454"/>
          <p:cNvSpPr/>
          <p:nvPr/>
        </p:nvSpPr>
        <p:spPr>
          <a:xfrm>
            <a:off x="5730438" y="5464475"/>
            <a:ext cx="2098200" cy="295500"/>
          </a:xfrm>
          <a:prstGeom prst="wedgeRoundRectCallout">
            <a:avLst>
              <a:gd name="adj1" fmla="val -2344"/>
              <a:gd name="adj2" fmla="val -78266"/>
              <a:gd name="adj3" fmla="val 0"/>
            </a:avLst>
          </a:prstGeom>
          <a:solidFill>
            <a:srgbClr val="FFFFFF"/>
          </a:solidFill>
          <a:ln w="9525" cap="flat" cmpd="sng">
            <a:solidFill>
              <a:srgbClr val="FF9900"/>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sz="1000" b="1">
                <a:solidFill>
                  <a:srgbClr val="FF9900"/>
                </a:solidFill>
              </a:rPr>
              <a:t>リクエストに応じて起動、課金</a:t>
            </a:r>
          </a:p>
        </p:txBody>
      </p:sp>
      <p:sp>
        <p:nvSpPr>
          <p:cNvPr id="455" name="Shape 455"/>
          <p:cNvSpPr/>
          <p:nvPr/>
        </p:nvSpPr>
        <p:spPr>
          <a:xfrm>
            <a:off x="2510363" y="5807800"/>
            <a:ext cx="2621700" cy="295500"/>
          </a:xfrm>
          <a:prstGeom prst="wedgeRoundRectCallout">
            <a:avLst>
              <a:gd name="adj1" fmla="val -13493"/>
              <a:gd name="adj2" fmla="val -204399"/>
              <a:gd name="adj3" fmla="val 0"/>
            </a:avLst>
          </a:prstGeom>
          <a:solidFill>
            <a:srgbClr val="FFFFFF"/>
          </a:solidFill>
          <a:ln w="9525" cap="flat" cmpd="sng">
            <a:solidFill>
              <a:srgbClr val="9E9E9E"/>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sz="1000">
                <a:solidFill>
                  <a:srgbClr val="9E9E9E"/>
                </a:solidFill>
              </a:rPr>
              <a:t>最大2台分のリクエストしか処理できない</a:t>
            </a:r>
          </a:p>
        </p:txBody>
      </p:sp>
      <p:sp>
        <p:nvSpPr>
          <p:cNvPr id="456" name="Shape 456"/>
          <p:cNvSpPr/>
          <p:nvPr/>
        </p:nvSpPr>
        <p:spPr>
          <a:xfrm>
            <a:off x="2022038" y="5472950"/>
            <a:ext cx="2621700" cy="295500"/>
          </a:xfrm>
          <a:prstGeom prst="wedgeRoundRectCallout">
            <a:avLst>
              <a:gd name="adj1" fmla="val -2344"/>
              <a:gd name="adj2" fmla="val -78266"/>
              <a:gd name="adj3" fmla="val 0"/>
            </a:avLst>
          </a:prstGeom>
          <a:solidFill>
            <a:srgbClr val="FFFFFF"/>
          </a:solidFill>
          <a:ln w="9525" cap="flat" cmpd="sng">
            <a:solidFill>
              <a:srgbClr val="9E9E9E"/>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sz="1000">
                <a:solidFill>
                  <a:srgbClr val="9E9E9E"/>
                </a:solidFill>
              </a:rPr>
              <a:t>ユーザアクセスがない場合も起動、課金</a:t>
            </a:r>
          </a:p>
        </p:txBody>
      </p:sp>
      <p:sp>
        <p:nvSpPr>
          <p:cNvPr id="457" name="Shape 457"/>
          <p:cNvSpPr txBox="1"/>
          <p:nvPr/>
        </p:nvSpPr>
        <p:spPr>
          <a:xfrm>
            <a:off x="6962562" y="5066776"/>
            <a:ext cx="1060500" cy="295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 sz="1000"/>
              <a:t>Lambda</a:t>
            </a:r>
          </a:p>
        </p:txBody>
      </p:sp>
      <p:cxnSp>
        <p:nvCxnSpPr>
          <p:cNvPr id="458" name="Shape 458"/>
          <p:cNvCxnSpPr/>
          <p:nvPr/>
        </p:nvCxnSpPr>
        <p:spPr>
          <a:xfrm flipH="1">
            <a:off x="3347554" y="5147376"/>
            <a:ext cx="145800" cy="191700"/>
          </a:xfrm>
          <a:prstGeom prst="straightConnector1">
            <a:avLst/>
          </a:prstGeom>
          <a:noFill/>
          <a:ln w="9525" cap="flat" cmpd="sng">
            <a:solidFill>
              <a:srgbClr val="666666"/>
            </a:solidFill>
            <a:prstDash val="dash"/>
            <a:round/>
            <a:headEnd type="none" w="lg" len="lg"/>
            <a:tailEnd type="none" w="lg" len="lg"/>
          </a:ln>
        </p:spPr>
      </p:cxnSp>
      <p:cxnSp>
        <p:nvCxnSpPr>
          <p:cNvPr id="459" name="Shape 459"/>
          <p:cNvCxnSpPr>
            <a:stCxn id="434" idx="3"/>
          </p:cNvCxnSpPr>
          <p:nvPr/>
        </p:nvCxnSpPr>
        <p:spPr>
          <a:xfrm>
            <a:off x="2566385" y="4808450"/>
            <a:ext cx="697500" cy="438600"/>
          </a:xfrm>
          <a:prstGeom prst="straightConnector1">
            <a:avLst/>
          </a:prstGeom>
          <a:noFill/>
          <a:ln w="9525" cap="flat" cmpd="sng">
            <a:solidFill>
              <a:srgbClr val="666666"/>
            </a:solidFill>
            <a:prstDash val="dash"/>
            <a:round/>
            <a:headEnd type="none" w="lg" len="lg"/>
            <a:tailEnd type="triangle" w="lg" len="lg"/>
          </a:ln>
        </p:spPr>
      </p:cxnSp>
      <p:cxnSp>
        <p:nvCxnSpPr>
          <p:cNvPr id="460" name="Shape 460"/>
          <p:cNvCxnSpPr>
            <a:stCxn id="434" idx="3"/>
            <a:endCxn id="437" idx="1"/>
          </p:cNvCxnSpPr>
          <p:nvPr/>
        </p:nvCxnSpPr>
        <p:spPr>
          <a:xfrm>
            <a:off x="2566385" y="4808450"/>
            <a:ext cx="673800" cy="0"/>
          </a:xfrm>
          <a:prstGeom prst="straightConnector1">
            <a:avLst/>
          </a:prstGeom>
          <a:noFill/>
          <a:ln w="9525" cap="flat" cmpd="sng">
            <a:solidFill>
              <a:srgbClr val="666666"/>
            </a:solidFill>
            <a:prstDash val="solid"/>
            <a:round/>
            <a:headEnd type="none" w="lg" len="lg"/>
            <a:tailEnd type="triangle" w="lg" len="lg"/>
          </a:ln>
        </p:spPr>
      </p:cxnSp>
      <p:cxnSp>
        <p:nvCxnSpPr>
          <p:cNvPr id="461" name="Shape 461"/>
          <p:cNvCxnSpPr/>
          <p:nvPr/>
        </p:nvCxnSpPr>
        <p:spPr>
          <a:xfrm>
            <a:off x="3351346" y="5151155"/>
            <a:ext cx="168900" cy="199500"/>
          </a:xfrm>
          <a:prstGeom prst="straightConnector1">
            <a:avLst/>
          </a:prstGeom>
          <a:noFill/>
          <a:ln w="9525" cap="flat" cmpd="sng">
            <a:solidFill>
              <a:srgbClr val="666666"/>
            </a:solidFill>
            <a:prstDash val="dash"/>
            <a:round/>
            <a:headEnd type="none" w="lg" len="lg"/>
            <a:tailEnd type="none" w="lg" len="lg"/>
          </a:ln>
        </p:spPr>
      </p:cxnSp>
      <p:sp>
        <p:nvSpPr>
          <p:cNvPr id="462" name="Shape 462"/>
          <p:cNvSpPr txBox="1"/>
          <p:nvPr/>
        </p:nvSpPr>
        <p:spPr>
          <a:xfrm>
            <a:off x="1058263" y="4024800"/>
            <a:ext cx="697500" cy="438600"/>
          </a:xfrm>
          <a:prstGeom prst="rect">
            <a:avLst/>
          </a:prstGeom>
          <a:noFill/>
          <a:ln>
            <a:noFill/>
          </a:ln>
        </p:spPr>
        <p:txBody>
          <a:bodyPr wrap="square" lIns="91425" tIns="91425" rIns="91425" bIns="91425" anchor="ctr" anchorCtr="0">
            <a:noAutofit/>
          </a:bodyPr>
          <a:lstStyle/>
          <a:p>
            <a:pPr marL="0" lvl="0" indent="0" rtl="0">
              <a:spcBef>
                <a:spcPts val="600"/>
              </a:spcBef>
              <a:buNone/>
            </a:pPr>
            <a:r>
              <a:rPr lang="en" sz="1800" b="1">
                <a:solidFill>
                  <a:srgbClr val="CCCCCC"/>
                </a:solidFill>
                <a:latin typeface="Quattrocento Sans"/>
                <a:ea typeface="Quattrocento Sans"/>
                <a:cs typeface="Quattrocento Sans"/>
                <a:sym typeface="Quattrocento Sans"/>
              </a:rPr>
              <a:t>従来</a:t>
            </a:r>
          </a:p>
        </p:txBody>
      </p:sp>
      <p:sp>
        <p:nvSpPr>
          <p:cNvPr id="463" name="Shape 463"/>
          <p:cNvSpPr txBox="1"/>
          <p:nvPr/>
        </p:nvSpPr>
        <p:spPr>
          <a:xfrm>
            <a:off x="4617811" y="3976750"/>
            <a:ext cx="1276200" cy="438600"/>
          </a:xfrm>
          <a:prstGeom prst="rect">
            <a:avLst/>
          </a:prstGeom>
          <a:noFill/>
          <a:ln>
            <a:noFill/>
          </a:ln>
        </p:spPr>
        <p:txBody>
          <a:bodyPr wrap="square" lIns="91425" tIns="91425" rIns="91425" bIns="91425" anchor="ctr" anchorCtr="0">
            <a:noAutofit/>
          </a:bodyPr>
          <a:lstStyle/>
          <a:p>
            <a:pPr marL="0" lvl="0" indent="0" rtl="0">
              <a:spcBef>
                <a:spcPts val="600"/>
              </a:spcBef>
              <a:buNone/>
            </a:pPr>
            <a:r>
              <a:rPr lang="en" sz="1800" b="1">
                <a:solidFill>
                  <a:srgbClr val="FF9900"/>
                </a:solidFill>
                <a:latin typeface="Quattrocento Sans"/>
                <a:ea typeface="Quattrocento Sans"/>
                <a:cs typeface="Quattrocento Sans"/>
                <a:sym typeface="Quattrocento Sans"/>
              </a:rPr>
              <a:t>Serverless</a:t>
            </a:r>
          </a:p>
        </p:txBody>
      </p:sp>
      <p:sp>
        <p:nvSpPr>
          <p:cNvPr id="464" name="Shape 464"/>
          <p:cNvSpPr txBox="1"/>
          <p:nvPr/>
        </p:nvSpPr>
        <p:spPr>
          <a:xfrm>
            <a:off x="637025" y="1553400"/>
            <a:ext cx="7905600" cy="19689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PaaS、SaaSを利用して構築されたアプリケーション基盤</a:t>
            </a:r>
          </a:p>
          <a:p>
            <a:pPr marL="0" lvl="0" indent="0" rtl="0">
              <a:spcBef>
                <a:spcPts val="600"/>
              </a:spcBef>
              <a:buNone/>
            </a:pPr>
            <a:r>
              <a:rPr lang="en" sz="1800" b="1">
                <a:solidFill>
                  <a:srgbClr val="1D1D1B"/>
                </a:solidFill>
                <a:latin typeface="PT Serif"/>
                <a:ea typeface="PT Serif"/>
                <a:cs typeface="PT Serif"/>
                <a:sym typeface="PT Serif"/>
              </a:rPr>
              <a:t>特徴：</a:t>
            </a:r>
          </a:p>
          <a:p>
            <a:pPr marL="0" lvl="0" indent="0" rtl="0">
              <a:spcBef>
                <a:spcPts val="600"/>
              </a:spcBef>
              <a:buNone/>
            </a:pPr>
            <a:r>
              <a:rPr lang="en" sz="1800" b="1">
                <a:solidFill>
                  <a:srgbClr val="1D1D1B"/>
                </a:solidFill>
                <a:latin typeface="PT Serif"/>
                <a:ea typeface="PT Serif"/>
                <a:cs typeface="PT Serif"/>
                <a:sym typeface="PT Serif"/>
              </a:rPr>
              <a:t>	・運用者がServerを管理せずにサービスを提供可能</a:t>
            </a:r>
          </a:p>
          <a:p>
            <a:pPr marL="0" lvl="0" indent="457200" rtl="0">
              <a:spcBef>
                <a:spcPts val="600"/>
              </a:spcBef>
              <a:buNone/>
            </a:pPr>
            <a:r>
              <a:rPr lang="en" sz="1800" b="1">
                <a:solidFill>
                  <a:srgbClr val="1D1D1B"/>
                </a:solidFill>
                <a:latin typeface="PT Serif"/>
                <a:ea typeface="PT Serif"/>
                <a:cs typeface="PT Serif"/>
                <a:sym typeface="PT Serif"/>
              </a:rPr>
              <a:t>・オートスケール</a:t>
            </a:r>
          </a:p>
          <a:p>
            <a:pPr marL="0" lvl="0" indent="457200" rtl="0">
              <a:spcBef>
                <a:spcPts val="600"/>
              </a:spcBef>
              <a:buNone/>
            </a:pPr>
            <a:r>
              <a:rPr lang="en" sz="1800" b="1">
                <a:solidFill>
                  <a:srgbClr val="1D1D1B"/>
                </a:solidFill>
                <a:latin typeface="PT Serif"/>
                <a:ea typeface="PT Serif"/>
                <a:cs typeface="PT Serif"/>
                <a:sym typeface="PT Serif"/>
              </a:rPr>
              <a:t>・従量課金による低コスト</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Serverlessを支えるサービス</a:t>
            </a:r>
          </a:p>
        </p:txBody>
      </p:sp>
      <p:sp>
        <p:nvSpPr>
          <p:cNvPr id="470" name="Shape 470"/>
          <p:cNvSpPr txBox="1"/>
          <p:nvPr/>
        </p:nvSpPr>
        <p:spPr>
          <a:xfrm>
            <a:off x="823875" y="1496375"/>
            <a:ext cx="7829100" cy="3112200"/>
          </a:xfrm>
          <a:prstGeom prst="rect">
            <a:avLst/>
          </a:prstGeom>
          <a:noFill/>
          <a:ln>
            <a:noFill/>
          </a:ln>
        </p:spPr>
        <p:txBody>
          <a:bodyPr wrap="square" lIns="91425" tIns="91425" rIns="91425" bIns="91425" anchor="t" anchorCtr="0">
            <a:noAutofit/>
          </a:bodyPr>
          <a:lstStyle/>
          <a:p>
            <a:pPr marL="457200" lvl="0" indent="-381000" rtl="0">
              <a:spcBef>
                <a:spcPts val="600"/>
              </a:spcBef>
              <a:buClr>
                <a:srgbClr val="FFCD00"/>
              </a:buClr>
              <a:buSzPts val="2400"/>
              <a:buFont typeface="Quattrocento Sans"/>
              <a:buChar char="◉"/>
            </a:pPr>
            <a:r>
              <a:rPr lang="en" sz="2400">
                <a:solidFill>
                  <a:srgbClr val="000000"/>
                </a:solidFill>
                <a:latin typeface="Quattrocento Sans"/>
                <a:ea typeface="Quattrocento Sans"/>
                <a:cs typeface="Quattrocento Sans"/>
                <a:sym typeface="Quattrocento Sans"/>
              </a:rPr>
              <a:t>Function as a Service</a:t>
            </a:r>
          </a:p>
          <a:p>
            <a:pPr marL="914400" lvl="1" indent="-355600" rtl="0">
              <a:spcBef>
                <a:spcPts val="600"/>
              </a:spcBef>
              <a:buClr>
                <a:srgbClr val="FFCD00"/>
              </a:buClr>
              <a:buSzPts val="2000"/>
              <a:buFont typeface="Quattrocento Sans"/>
              <a:buChar char="○"/>
            </a:pPr>
            <a:r>
              <a:rPr lang="en" sz="2000">
                <a:solidFill>
                  <a:srgbClr val="000000"/>
                </a:solidFill>
                <a:latin typeface="Quattrocento Sans"/>
                <a:ea typeface="Quattrocento Sans"/>
                <a:cs typeface="Quattrocento Sans"/>
                <a:sym typeface="Quattrocento Sans"/>
              </a:rPr>
              <a:t>イベント駆動型でコードを実行する基盤</a:t>
            </a:r>
          </a:p>
          <a:p>
            <a:pPr marL="914400" lvl="1" indent="-355600" rtl="0">
              <a:spcBef>
                <a:spcPts val="600"/>
              </a:spcBef>
              <a:buClr>
                <a:srgbClr val="FFCD00"/>
              </a:buClr>
              <a:buSzPts val="2000"/>
              <a:buFont typeface="Quattrocento Sans"/>
              <a:buChar char="○"/>
            </a:pPr>
            <a:r>
              <a:rPr lang="en" sz="2000">
                <a:solidFill>
                  <a:srgbClr val="000000"/>
                </a:solidFill>
                <a:latin typeface="Quattrocento Sans"/>
                <a:ea typeface="Quattrocento Sans"/>
                <a:cs typeface="Quattrocento Sans"/>
                <a:sym typeface="Quattrocento Sans"/>
              </a:rPr>
              <a:t>必要に応じてスケールを行う</a:t>
            </a:r>
          </a:p>
          <a:p>
            <a:pPr marL="0" lvl="0" indent="0" rtl="0">
              <a:spcBef>
                <a:spcPts val="600"/>
              </a:spcBef>
              <a:buNone/>
            </a:pPr>
            <a:endParaRPr sz="2400">
              <a:latin typeface="Quattrocento Sans"/>
              <a:ea typeface="Quattrocento Sans"/>
              <a:cs typeface="Quattrocento Sans"/>
              <a:sym typeface="Quattrocento Sans"/>
            </a:endParaRPr>
          </a:p>
          <a:p>
            <a:pPr marL="457200" lvl="0" indent="-381000" rtl="0">
              <a:spcBef>
                <a:spcPts val="600"/>
              </a:spcBef>
              <a:buClr>
                <a:srgbClr val="FFCD00"/>
              </a:buClr>
              <a:buSzPts val="2400"/>
              <a:buFont typeface="Quattrocento Sans"/>
              <a:buChar char="◉"/>
            </a:pPr>
            <a:r>
              <a:rPr lang="en" sz="2400">
                <a:latin typeface="Quattrocento Sans"/>
                <a:ea typeface="Quattrocento Sans"/>
                <a:cs typeface="Quattrocento Sans"/>
                <a:sym typeface="Quattrocento Sans"/>
              </a:rPr>
              <a:t>各社のFaaS</a:t>
            </a:r>
          </a:p>
          <a:p>
            <a:pPr marL="914400" lvl="1" indent="-355600" rtl="0">
              <a:spcBef>
                <a:spcPts val="600"/>
              </a:spcBef>
              <a:buClr>
                <a:srgbClr val="FFCD00"/>
              </a:buClr>
              <a:buSzPts val="2000"/>
              <a:buFont typeface="Quattrocento Sans"/>
              <a:buChar char="○"/>
            </a:pPr>
            <a:r>
              <a:rPr lang="en" sz="2000">
                <a:latin typeface="Quattrocento Sans"/>
                <a:ea typeface="Quattrocento Sans"/>
                <a:cs typeface="Quattrocento Sans"/>
                <a:sym typeface="Quattrocento Sans"/>
              </a:rPr>
              <a:t>Lambda(AWS)</a:t>
            </a:r>
          </a:p>
          <a:p>
            <a:pPr marL="914400" lvl="1" indent="-355600" rtl="0">
              <a:spcBef>
                <a:spcPts val="600"/>
              </a:spcBef>
              <a:buClr>
                <a:srgbClr val="FFCD00"/>
              </a:buClr>
              <a:buSzPts val="2000"/>
              <a:buFont typeface="Quattrocento Sans"/>
              <a:buChar char="○"/>
            </a:pPr>
            <a:r>
              <a:rPr lang="en" sz="2000">
                <a:latin typeface="Quattrocento Sans"/>
                <a:ea typeface="Quattrocento Sans"/>
                <a:cs typeface="Quattrocento Sans"/>
                <a:sym typeface="Quattrocento Sans"/>
              </a:rPr>
              <a:t>Azure Function(Microsoft Azure)</a:t>
            </a:r>
          </a:p>
          <a:p>
            <a:pPr marL="914400" lvl="1" indent="-355600" rtl="0">
              <a:spcBef>
                <a:spcPts val="600"/>
              </a:spcBef>
              <a:buClr>
                <a:srgbClr val="FFCD00"/>
              </a:buClr>
              <a:buSzPts val="2000"/>
              <a:buFont typeface="Quattrocento Sans"/>
              <a:buChar char="○"/>
            </a:pPr>
            <a:r>
              <a:rPr lang="en" sz="2000">
                <a:latin typeface="Quattrocento Sans"/>
                <a:ea typeface="Quattrocento Sans"/>
                <a:cs typeface="Quattrocento Sans"/>
                <a:sym typeface="Quattrocento Sans"/>
              </a:rPr>
              <a:t>Cloud Function(Google Cloud Platform)</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Shape 475"/>
          <p:cNvSpPr txBox="1">
            <a:spLocks noGrp="1"/>
          </p:cNvSpPr>
          <p:nvPr>
            <p:ph type="body" idx="1"/>
          </p:nvPr>
        </p:nvSpPr>
        <p:spPr>
          <a:xfrm>
            <a:off x="641275" y="1624425"/>
            <a:ext cx="7008600" cy="4273200"/>
          </a:xfrm>
          <a:prstGeom prst="rect">
            <a:avLst/>
          </a:prstGeom>
        </p:spPr>
        <p:txBody>
          <a:bodyPr wrap="square" lIns="91425" tIns="91425" rIns="91425" bIns="91425" anchor="t" anchorCtr="0">
            <a:noAutofit/>
          </a:bodyPr>
          <a:lstStyle/>
          <a:p>
            <a:pPr marL="457200" lvl="0" indent="-381000" rtl="0">
              <a:lnSpc>
                <a:spcPct val="100000"/>
              </a:lnSpc>
              <a:spcBef>
                <a:spcPts val="0"/>
              </a:spcBef>
              <a:buClr>
                <a:srgbClr val="FFCD00"/>
              </a:buClr>
              <a:buSzPts val="2400"/>
              <a:buFont typeface="Quattrocento Sans"/>
              <a:buChar char="◉"/>
            </a:pPr>
            <a:r>
              <a:rPr lang="en" sz="2400">
                <a:solidFill>
                  <a:srgbClr val="000000"/>
                </a:solidFill>
                <a:latin typeface="Quattrocento Sans"/>
                <a:ea typeface="Quattrocento Sans"/>
                <a:cs typeface="Quattrocento Sans"/>
                <a:sym typeface="Quattrocento Sans"/>
              </a:rPr>
              <a:t>料金</a:t>
            </a:r>
          </a:p>
          <a:p>
            <a:pPr marL="914400" lvl="1" indent="-381000" rtl="0">
              <a:lnSpc>
                <a:spcPct val="100000"/>
              </a:lnSpc>
              <a:spcBef>
                <a:spcPts val="600"/>
              </a:spcBef>
              <a:buClr>
                <a:srgbClr val="FFCD00"/>
              </a:buClr>
              <a:buSzPts val="2400"/>
              <a:buFont typeface="Quattrocento Sans"/>
              <a:buChar char="○"/>
            </a:pPr>
            <a:r>
              <a:rPr lang="en">
                <a:solidFill>
                  <a:srgbClr val="000000"/>
                </a:solidFill>
                <a:latin typeface="Quattrocento Sans"/>
                <a:ea typeface="Quattrocento Sans"/>
                <a:cs typeface="Quattrocento Sans"/>
                <a:sym typeface="Quattrocento Sans"/>
              </a:rPr>
              <a:t>クラウド利用料が約100分の１まで削減</a:t>
            </a:r>
          </a:p>
          <a:p>
            <a:pPr marL="1371600" lvl="2" indent="-381000" rtl="0">
              <a:lnSpc>
                <a:spcPct val="100000"/>
              </a:lnSpc>
              <a:spcBef>
                <a:spcPts val="600"/>
              </a:spcBef>
              <a:buClr>
                <a:srgbClr val="FFCD00"/>
              </a:buClr>
              <a:buSzPts val="2400"/>
              <a:buFont typeface="Quattrocento Sans"/>
              <a:buChar char="■"/>
            </a:pPr>
            <a:r>
              <a:rPr lang="en">
                <a:solidFill>
                  <a:srgbClr val="000000"/>
                </a:solidFill>
                <a:latin typeface="Quattrocento Sans"/>
                <a:ea typeface="Quattrocento Sans"/>
                <a:cs typeface="Quattrocento Sans"/>
                <a:sym typeface="Quattrocento Sans"/>
              </a:rPr>
              <a:t>￥108,000 -&gt; ￥830</a:t>
            </a:r>
          </a:p>
          <a:p>
            <a:pPr marL="0" lvl="0" indent="0" rtl="0">
              <a:lnSpc>
                <a:spcPct val="100000"/>
              </a:lnSpc>
              <a:spcBef>
                <a:spcPts val="0"/>
              </a:spcBef>
              <a:buNone/>
            </a:pPr>
            <a:endParaRPr sz="2400">
              <a:solidFill>
                <a:srgbClr val="000000"/>
              </a:solidFill>
              <a:latin typeface="Quattrocento Sans"/>
              <a:ea typeface="Quattrocento Sans"/>
              <a:cs typeface="Quattrocento Sans"/>
              <a:sym typeface="Quattrocento Sans"/>
            </a:endParaRPr>
          </a:p>
          <a:p>
            <a:pPr marL="457200" lvl="0" indent="-381000" rtl="0">
              <a:lnSpc>
                <a:spcPct val="100000"/>
              </a:lnSpc>
              <a:spcBef>
                <a:spcPts val="0"/>
              </a:spcBef>
              <a:buClr>
                <a:srgbClr val="FFCD00"/>
              </a:buClr>
              <a:buSzPts val="2400"/>
              <a:buFont typeface="Quattrocento Sans"/>
              <a:buChar char="◉"/>
            </a:pPr>
            <a:r>
              <a:rPr lang="en" sz="2400">
                <a:solidFill>
                  <a:srgbClr val="000000"/>
                </a:solidFill>
                <a:latin typeface="Quattrocento Sans"/>
                <a:ea typeface="Quattrocento Sans"/>
                <a:cs typeface="Quattrocento Sans"/>
                <a:sym typeface="Quattrocento Sans"/>
              </a:rPr>
              <a:t>開発スピード</a:t>
            </a:r>
          </a:p>
          <a:p>
            <a:pPr marL="914400" lvl="1" indent="-381000" rtl="0">
              <a:lnSpc>
                <a:spcPct val="100000"/>
              </a:lnSpc>
              <a:spcBef>
                <a:spcPts val="600"/>
              </a:spcBef>
              <a:buClr>
                <a:srgbClr val="FFCD00"/>
              </a:buClr>
              <a:buSzPts val="2400"/>
              <a:buFont typeface="Quattrocento Sans"/>
              <a:buChar char="○"/>
            </a:pPr>
            <a:r>
              <a:rPr lang="en">
                <a:solidFill>
                  <a:srgbClr val="000000"/>
                </a:solidFill>
                <a:latin typeface="Quattrocento Sans"/>
                <a:ea typeface="Quattrocento Sans"/>
                <a:cs typeface="Quattrocento Sans"/>
                <a:sym typeface="Quattrocento Sans"/>
              </a:rPr>
              <a:t>インフラの変更を即環境に反映</a:t>
            </a:r>
          </a:p>
          <a:p>
            <a:pPr marL="914400" lvl="1" indent="-381000" rtl="0">
              <a:lnSpc>
                <a:spcPct val="100000"/>
              </a:lnSpc>
              <a:spcBef>
                <a:spcPts val="600"/>
              </a:spcBef>
              <a:buClr>
                <a:srgbClr val="FFCD00"/>
              </a:buClr>
              <a:buSzPts val="2400"/>
              <a:buFont typeface="Quattrocento Sans"/>
              <a:buChar char="○"/>
            </a:pPr>
            <a:r>
              <a:rPr lang="en">
                <a:solidFill>
                  <a:srgbClr val="000000"/>
                </a:solidFill>
                <a:latin typeface="Quattrocento Sans"/>
                <a:ea typeface="Quattrocento Sans"/>
                <a:cs typeface="Quattrocento Sans"/>
                <a:sym typeface="Quattrocento Sans"/>
              </a:rPr>
              <a:t>単体試験可能</a:t>
            </a:r>
          </a:p>
          <a:p>
            <a:pPr marL="0" lvl="0" indent="0" rtl="0">
              <a:lnSpc>
                <a:spcPct val="100000"/>
              </a:lnSpc>
              <a:spcBef>
                <a:spcPts val="0"/>
              </a:spcBef>
              <a:buNone/>
            </a:pPr>
            <a:endParaRPr sz="2400">
              <a:solidFill>
                <a:srgbClr val="000000"/>
              </a:solidFill>
              <a:latin typeface="Quattrocento Sans"/>
              <a:ea typeface="Quattrocento Sans"/>
              <a:cs typeface="Quattrocento Sans"/>
              <a:sym typeface="Quattrocento Sans"/>
            </a:endParaRPr>
          </a:p>
          <a:p>
            <a:pPr marL="457200" lvl="0" indent="-381000" rtl="0">
              <a:lnSpc>
                <a:spcPct val="100000"/>
              </a:lnSpc>
              <a:spcBef>
                <a:spcPts val="0"/>
              </a:spcBef>
              <a:buClr>
                <a:srgbClr val="FFCD00"/>
              </a:buClr>
              <a:buSzPts val="2400"/>
              <a:buFont typeface="Quattrocento Sans"/>
              <a:buChar char="◉"/>
            </a:pPr>
            <a:r>
              <a:rPr lang="en" sz="2400">
                <a:solidFill>
                  <a:srgbClr val="000000"/>
                </a:solidFill>
                <a:latin typeface="Quattrocento Sans"/>
                <a:ea typeface="Quattrocento Sans"/>
                <a:cs typeface="Quattrocento Sans"/>
                <a:sym typeface="Quattrocento Sans"/>
              </a:rPr>
              <a:t>セキュリティ</a:t>
            </a:r>
          </a:p>
          <a:p>
            <a:pPr marL="914400" lvl="1" indent="-381000" rtl="0">
              <a:lnSpc>
                <a:spcPct val="100000"/>
              </a:lnSpc>
              <a:spcBef>
                <a:spcPts val="600"/>
              </a:spcBef>
              <a:buClr>
                <a:srgbClr val="FFCD00"/>
              </a:buClr>
              <a:buSzPts val="2400"/>
              <a:buFont typeface="Quattrocento Sans"/>
              <a:buChar char="○"/>
            </a:pPr>
            <a:r>
              <a:rPr lang="en">
                <a:solidFill>
                  <a:srgbClr val="000000"/>
                </a:solidFill>
                <a:latin typeface="Quattrocento Sans"/>
                <a:ea typeface="Quattrocento Sans"/>
                <a:cs typeface="Quattrocento Sans"/>
                <a:sym typeface="Quattrocento Sans"/>
              </a:rPr>
              <a:t>Serverのパッチ適用稼働が０</a:t>
            </a:r>
          </a:p>
          <a:p>
            <a:pPr marL="0" lvl="0" indent="0">
              <a:spcBef>
                <a:spcPts val="0"/>
              </a:spcBef>
              <a:buNone/>
            </a:pPr>
            <a:endParaRPr sz="2400"/>
          </a:p>
        </p:txBody>
      </p:sp>
      <p:sp>
        <p:nvSpPr>
          <p:cNvPr id="476" name="Shape 476"/>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実際に導入したところ・・・</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Shape 481"/>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まとめ</a:t>
            </a:r>
          </a:p>
        </p:txBody>
      </p:sp>
      <p:sp>
        <p:nvSpPr>
          <p:cNvPr id="482" name="Shape 482"/>
          <p:cNvSpPr txBox="1"/>
          <p:nvPr/>
        </p:nvSpPr>
        <p:spPr>
          <a:xfrm>
            <a:off x="823875" y="1496375"/>
            <a:ext cx="7829100" cy="3112200"/>
          </a:xfrm>
          <a:prstGeom prst="rect">
            <a:avLst/>
          </a:prstGeom>
          <a:noFill/>
          <a:ln>
            <a:noFill/>
          </a:ln>
        </p:spPr>
        <p:txBody>
          <a:bodyPr wrap="square" lIns="91425" tIns="91425" rIns="91425" bIns="91425" anchor="t" anchorCtr="0">
            <a:noAutofit/>
          </a:bodyPr>
          <a:lstStyle/>
          <a:p>
            <a:pPr marL="457200" lvl="0" indent="-381000" rtl="0">
              <a:spcBef>
                <a:spcPts val="600"/>
              </a:spcBef>
              <a:buClr>
                <a:srgbClr val="FFCD00"/>
              </a:buClr>
              <a:buSzPts val="2400"/>
              <a:buFont typeface="Quattrocento Sans"/>
              <a:buChar char="◉"/>
            </a:pPr>
            <a:r>
              <a:rPr lang="en" sz="2400">
                <a:solidFill>
                  <a:schemeClr val="dk1"/>
                </a:solidFill>
                <a:latin typeface="Quattrocento Sans"/>
                <a:ea typeface="Quattrocento Sans"/>
                <a:cs typeface="Quattrocento Sans"/>
                <a:sym typeface="Quattrocento Sans"/>
              </a:rPr>
              <a:t>数多くのトレンドの中から今回はHybrid、AI、Serverlessを紹介</a:t>
            </a:r>
          </a:p>
          <a:p>
            <a:pPr marL="457200" lvl="0" indent="-381000" rtl="0">
              <a:spcBef>
                <a:spcPts val="600"/>
              </a:spcBef>
              <a:buClr>
                <a:srgbClr val="FFCD00"/>
              </a:buClr>
              <a:buSzPts val="2400"/>
              <a:buFont typeface="Quattrocento Sans"/>
              <a:buChar char="◉"/>
            </a:pPr>
            <a:r>
              <a:rPr lang="en" sz="2400">
                <a:solidFill>
                  <a:schemeClr val="dk1"/>
                </a:solidFill>
                <a:latin typeface="Quattrocento Sans"/>
                <a:ea typeface="Quattrocento Sans"/>
                <a:cs typeface="Quattrocento Sans"/>
                <a:sym typeface="Quattrocento Sans"/>
              </a:rPr>
              <a:t>従来のIaaS中心のクラウドにとどまらず様々な価値を持ったクラウドが生き残っていく</a:t>
            </a:r>
          </a:p>
          <a:p>
            <a:pPr marL="457200" lvl="0" indent="-381000" rtl="0">
              <a:spcBef>
                <a:spcPts val="600"/>
              </a:spcBef>
              <a:buClr>
                <a:srgbClr val="FFCD00"/>
              </a:buClr>
              <a:buSzPts val="2400"/>
              <a:buFont typeface="Quattrocento Sans"/>
              <a:buChar char="◉"/>
            </a:pPr>
            <a:r>
              <a:rPr lang="en" sz="2400">
                <a:solidFill>
                  <a:schemeClr val="dk1"/>
                </a:solidFill>
                <a:latin typeface="Quattrocento Sans"/>
                <a:ea typeface="Quattrocento Sans"/>
                <a:cs typeface="Quattrocento Sans"/>
                <a:sym typeface="Quattrocento Sans"/>
              </a:rPr>
              <a:t>Azureはそれらを実現するプラットフォーム</a:t>
            </a:r>
          </a:p>
          <a:p>
            <a:pPr marL="457200" lvl="0" indent="-381000" rtl="0">
              <a:spcBef>
                <a:spcPts val="600"/>
              </a:spcBef>
              <a:buClr>
                <a:srgbClr val="FFCD00"/>
              </a:buClr>
              <a:buSzPts val="2400"/>
              <a:buFont typeface="Quattrocento Sans"/>
              <a:buChar char="◉"/>
            </a:pPr>
            <a:r>
              <a:rPr lang="en" sz="2400">
                <a:solidFill>
                  <a:schemeClr val="dk1"/>
                </a:solidFill>
                <a:latin typeface="Quattrocento Sans"/>
                <a:ea typeface="Quattrocento Sans"/>
                <a:cs typeface="Quattrocento Sans"/>
                <a:sym typeface="Quattrocento Sans"/>
              </a:rPr>
              <a:t>AWS、GCPも同様な機能をもつ</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ctrTitle"/>
          </p:nvPr>
        </p:nvSpPr>
        <p:spPr>
          <a:xfrm>
            <a:off x="2600500" y="2720725"/>
            <a:ext cx="5857800" cy="1546500"/>
          </a:xfrm>
          <a:prstGeom prst="rect">
            <a:avLst/>
          </a:prstGeom>
        </p:spPr>
        <p:txBody>
          <a:bodyPr wrap="square" lIns="91425" tIns="91425" rIns="91425" bIns="91425" anchor="b" anchorCtr="0">
            <a:noAutofit/>
          </a:bodyPr>
          <a:lstStyle/>
          <a:p>
            <a:pPr marL="0" lvl="0" indent="0" rtl="0">
              <a:spcBef>
                <a:spcPts val="0"/>
              </a:spcBef>
              <a:buNone/>
            </a:pPr>
            <a:r>
              <a:rPr lang="en"/>
              <a:t>Public Cloud 講義</a:t>
            </a:r>
          </a:p>
        </p:txBody>
      </p:sp>
      <p:sp>
        <p:nvSpPr>
          <p:cNvPr id="77" name="Shape 77"/>
          <p:cNvSpPr txBox="1">
            <a:spLocks noGrp="1"/>
          </p:cNvSpPr>
          <p:nvPr>
            <p:ph type="subTitle" idx="1"/>
          </p:nvPr>
        </p:nvSpPr>
        <p:spPr>
          <a:xfrm>
            <a:off x="2600400" y="4243950"/>
            <a:ext cx="5857800" cy="1046400"/>
          </a:xfrm>
          <a:prstGeom prst="rect">
            <a:avLst/>
          </a:prstGeom>
        </p:spPr>
        <p:txBody>
          <a:bodyPr wrap="square" lIns="91425" tIns="91425" rIns="91425" bIns="91425" anchor="t" anchorCtr="0">
            <a:noAutofit/>
          </a:bodyPr>
          <a:lstStyle/>
          <a:p>
            <a:pPr marL="0" lvl="0" indent="0" rtl="0">
              <a:spcBef>
                <a:spcPts val="0"/>
              </a:spcBef>
              <a:buNone/>
            </a:pPr>
            <a:r>
              <a:rPr lang="en"/>
              <a:t>Public Cloud Lecture</a:t>
            </a:r>
          </a:p>
        </p:txBody>
      </p:sp>
      <p:sp>
        <p:nvSpPr>
          <p:cNvPr id="78" name="Shape 78"/>
          <p:cNvSpPr/>
          <p:nvPr/>
        </p:nvSpPr>
        <p:spPr>
          <a:xfrm>
            <a:off x="2594200" y="1060426"/>
            <a:ext cx="1969800" cy="1969800"/>
          </a:xfrm>
          <a:prstGeom prst="ellipse">
            <a:avLst/>
          </a:prstGeom>
          <a:solidFill>
            <a:srgbClr val="8F7B87"/>
          </a:solidFill>
          <a:ln>
            <a:noFill/>
          </a:ln>
        </p:spPr>
        <p:txBody>
          <a:bodyPr wrap="square" lIns="91425" tIns="91425" rIns="91425" bIns="91425" anchor="ctr" anchorCtr="0">
            <a:noAutofit/>
          </a:bodyPr>
          <a:lstStyle/>
          <a:p>
            <a:pPr marL="0" lvl="0" indent="0">
              <a:spcBef>
                <a:spcPts val="0"/>
              </a:spcBef>
              <a:buNone/>
            </a:pPr>
            <a:endParaRPr/>
          </a:p>
        </p:txBody>
      </p:sp>
      <p:grpSp>
        <p:nvGrpSpPr>
          <p:cNvPr id="79" name="Shape 79"/>
          <p:cNvGrpSpPr/>
          <p:nvPr/>
        </p:nvGrpSpPr>
        <p:grpSpPr>
          <a:xfrm>
            <a:off x="3003387" y="1531888"/>
            <a:ext cx="1151429" cy="1026881"/>
            <a:chOff x="3927500" y="301425"/>
            <a:chExt cx="461550" cy="411625"/>
          </a:xfrm>
        </p:grpSpPr>
        <p:sp>
          <p:nvSpPr>
            <p:cNvPr id="80" name="Shape 80"/>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1" name="Shape 81"/>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2" name="Shape 82"/>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3" name="Shape 83"/>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4" name="Shape 84"/>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5" name="Shape 85"/>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6" name="Shape 86"/>
            <p:cNvSpPr/>
            <p:nvPr/>
          </p:nvSpPr>
          <p:spPr>
            <a:xfrm>
              <a:off x="3970725" y="558375"/>
              <a:ext cx="1850" cy="12200"/>
            </a:xfrm>
            <a:custGeom>
              <a:avLst/>
              <a:gdLst/>
              <a:ahLst/>
              <a:cxnLst/>
              <a:rect l="0" t="0" r="0" b="0"/>
              <a:pathLst>
                <a:path w="74" h="488" fill="none" extrusionOk="0">
                  <a:moveTo>
                    <a:pt x="0" y="488"/>
                  </a:moveTo>
                  <a:lnTo>
                    <a:pt x="7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7" name="Shape 87"/>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8" name="Shape 88"/>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9" name="Shape 89"/>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90" name="Shape 90"/>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91" name="Shape 91"/>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92" name="Shape 92"/>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93" name="Shape 93"/>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94" name="Shape 94"/>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95" name="Shape 95"/>
            <p:cNvSpPr/>
            <p:nvPr/>
          </p:nvSpPr>
          <p:spPr>
            <a:xfrm>
              <a:off x="4141800" y="502975"/>
              <a:ext cx="3700" cy="11600"/>
            </a:xfrm>
            <a:custGeom>
              <a:avLst/>
              <a:gdLst/>
              <a:ahLst/>
              <a:cxnLst/>
              <a:rect l="0" t="0" r="0" b="0"/>
              <a:pathLst>
                <a:path w="148" h="464" fill="none" extrusionOk="0">
                  <a:moveTo>
                    <a:pt x="1" y="0"/>
                  </a:moveTo>
                  <a:lnTo>
                    <a:pt x="147" y="46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96" name="Shape 96"/>
            <p:cNvSpPr/>
            <p:nvPr/>
          </p:nvSpPr>
          <p:spPr>
            <a:xfrm>
              <a:off x="4150950" y="533425"/>
              <a:ext cx="3675" cy="11575"/>
            </a:xfrm>
            <a:custGeom>
              <a:avLst/>
              <a:gdLst/>
              <a:ahLst/>
              <a:cxnLst/>
              <a:rect l="0" t="0" r="0" b="0"/>
              <a:pathLst>
                <a:path w="147" h="463" fill="none" extrusionOk="0">
                  <a:moveTo>
                    <a:pt x="0" y="0"/>
                  </a:moveTo>
                  <a:lnTo>
                    <a:pt x="146" y="46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97" name="Shape 97"/>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98" name="Shape 98"/>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99" name="Shape 99"/>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0" name="Shape 100"/>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1" name="Shape 101"/>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2" name="Shape 102"/>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3" name="Shape 103"/>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4" name="Shape 104"/>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5" name="Shape 105"/>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6" name="Shape 106"/>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講義全体のまとめ</a:t>
            </a:r>
          </a:p>
        </p:txBody>
      </p:sp>
      <p:sp>
        <p:nvSpPr>
          <p:cNvPr id="488" name="Shape 488"/>
          <p:cNvSpPr txBox="1">
            <a:spLocks noGrp="1"/>
          </p:cNvSpPr>
          <p:nvPr>
            <p:ph type="body" idx="1"/>
          </p:nvPr>
        </p:nvSpPr>
        <p:spPr>
          <a:xfrm>
            <a:off x="558975" y="1394850"/>
            <a:ext cx="8285400" cy="4493400"/>
          </a:xfrm>
          <a:prstGeom prst="rect">
            <a:avLst/>
          </a:prstGeom>
        </p:spPr>
        <p:txBody>
          <a:bodyPr wrap="square" lIns="91425" tIns="91425" rIns="91425" bIns="91425" anchor="t" anchorCtr="0">
            <a:noAutofit/>
          </a:bodyPr>
          <a:lstStyle/>
          <a:p>
            <a:pPr marL="457200" lvl="0" indent="-381000" rtl="0">
              <a:spcBef>
                <a:spcPts val="0"/>
              </a:spcBef>
              <a:spcAft>
                <a:spcPts val="0"/>
              </a:spcAft>
              <a:buSzPts val="2400"/>
              <a:buChar char="○"/>
            </a:pPr>
            <a:r>
              <a:rPr lang="en" sz="2400"/>
              <a:t>Public Cloudの概要</a:t>
            </a:r>
          </a:p>
          <a:p>
            <a:pPr marL="1371600" lvl="2" indent="-381000" rtl="0">
              <a:spcBef>
                <a:spcPts val="0"/>
              </a:spcBef>
              <a:spcAft>
                <a:spcPts val="0"/>
              </a:spcAft>
              <a:buSzPts val="2400"/>
              <a:buChar char="○"/>
            </a:pPr>
            <a:r>
              <a:rPr lang="en"/>
              <a:t>資産を持たなくていいので便利、早い</a:t>
            </a:r>
          </a:p>
          <a:p>
            <a:pPr marL="1371600" lvl="2" indent="-381000" rtl="0">
              <a:spcBef>
                <a:spcPts val="0"/>
              </a:spcBef>
              <a:spcAft>
                <a:spcPts val="0"/>
              </a:spcAft>
              <a:buSzPts val="2400"/>
              <a:buChar char="○"/>
            </a:pPr>
            <a:r>
              <a:rPr lang="en"/>
              <a:t>AWS、Azure、GCPが人気</a:t>
            </a:r>
          </a:p>
          <a:p>
            <a:pPr marL="457200" lvl="0" indent="-381000" rtl="0">
              <a:spcBef>
                <a:spcPts val="0"/>
              </a:spcBef>
              <a:spcAft>
                <a:spcPts val="0"/>
              </a:spcAft>
              <a:buSzPts val="2400"/>
              <a:buChar char="○"/>
            </a:pPr>
            <a:r>
              <a:rPr lang="en" sz="2400"/>
              <a:t>NTT comとPublic Cloud</a:t>
            </a:r>
          </a:p>
          <a:p>
            <a:pPr marL="1371600" lvl="2" indent="-381000" rtl="0">
              <a:spcBef>
                <a:spcPts val="0"/>
              </a:spcBef>
              <a:spcAft>
                <a:spcPts val="0"/>
              </a:spcAft>
              <a:buSzPts val="2400"/>
              <a:buChar char="○"/>
            </a:pPr>
            <a:r>
              <a:rPr lang="en"/>
              <a:t>NetworkやECL2.0からPublic Cloudにつなぐサービスを展開</a:t>
            </a:r>
          </a:p>
          <a:p>
            <a:pPr marL="457200" lvl="0" indent="-381000" rtl="0">
              <a:spcBef>
                <a:spcPts val="0"/>
              </a:spcBef>
              <a:spcAft>
                <a:spcPts val="0"/>
              </a:spcAft>
              <a:buSzPts val="2400"/>
              <a:buChar char="○"/>
            </a:pPr>
            <a:r>
              <a:rPr lang="en" sz="2400"/>
              <a:t>NTT comとMicrosoft Azure</a:t>
            </a:r>
          </a:p>
          <a:p>
            <a:pPr marL="1371600" lvl="2" indent="-381000" rtl="0">
              <a:spcBef>
                <a:spcPts val="0"/>
              </a:spcBef>
              <a:spcAft>
                <a:spcPts val="0"/>
              </a:spcAft>
              <a:buSzPts val="2400"/>
              <a:buChar char="○"/>
            </a:pPr>
            <a:r>
              <a:rPr lang="en"/>
              <a:t>Microsoftとの協業、Azureの再販も可能</a:t>
            </a:r>
          </a:p>
          <a:p>
            <a:pPr marL="457200" lvl="0" indent="-381000" rtl="0">
              <a:spcBef>
                <a:spcPts val="0"/>
              </a:spcBef>
              <a:spcAft>
                <a:spcPts val="0"/>
              </a:spcAft>
              <a:buSzPts val="2400"/>
              <a:buChar char="○"/>
            </a:pPr>
            <a:r>
              <a:rPr lang="en" sz="2400"/>
              <a:t>Microsoft Azureのトレンド</a:t>
            </a:r>
          </a:p>
          <a:p>
            <a:pPr marL="1371600" lvl="2" indent="-381000" rtl="0">
              <a:spcBef>
                <a:spcPts val="0"/>
              </a:spcBef>
              <a:buSzPts val="2400"/>
              <a:buChar char="○"/>
            </a:pPr>
            <a:r>
              <a:rPr lang="en"/>
              <a:t>Hybrid、AI、Serverlessを紹介</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Shape 493"/>
          <p:cNvSpPr txBox="1">
            <a:spLocks noGrp="1"/>
          </p:cNvSpPr>
          <p:nvPr>
            <p:ph type="title"/>
          </p:nvPr>
        </p:nvSpPr>
        <p:spPr>
          <a:xfrm>
            <a:off x="2622900" y="150900"/>
            <a:ext cx="3898200" cy="1143000"/>
          </a:xfrm>
          <a:prstGeom prst="rect">
            <a:avLst/>
          </a:prstGeom>
        </p:spPr>
        <p:txBody>
          <a:bodyPr wrap="square" lIns="91425" tIns="91425" rIns="91425" bIns="91425" anchor="ctr" anchorCtr="0">
            <a:noAutofit/>
          </a:bodyPr>
          <a:lstStyle/>
          <a:p>
            <a:pPr marL="0" lvl="0" indent="0" rtl="0">
              <a:spcBef>
                <a:spcPts val="0"/>
              </a:spcBef>
              <a:buNone/>
            </a:pPr>
            <a:r>
              <a:rPr lang="en"/>
              <a:t>Lunch Break</a:t>
            </a:r>
          </a:p>
        </p:txBody>
      </p:sp>
      <p:sp>
        <p:nvSpPr>
          <p:cNvPr id="494" name="Shape 494"/>
          <p:cNvSpPr txBox="1"/>
          <p:nvPr/>
        </p:nvSpPr>
        <p:spPr>
          <a:xfrm>
            <a:off x="3551475" y="5689875"/>
            <a:ext cx="5426100" cy="633000"/>
          </a:xfrm>
          <a:prstGeom prst="rect">
            <a:avLst/>
          </a:prstGeom>
          <a:noFill/>
          <a:ln>
            <a:noFill/>
          </a:ln>
        </p:spPr>
        <p:txBody>
          <a:bodyPr wrap="square" lIns="91425" tIns="91425" rIns="91425" bIns="91425" anchor="t" anchorCtr="0">
            <a:noAutofit/>
          </a:bodyPr>
          <a:lstStyle/>
          <a:p>
            <a:pPr marL="0" lvl="0" indent="0">
              <a:spcBef>
                <a:spcPts val="0"/>
              </a:spcBef>
              <a:buNone/>
            </a:pPr>
            <a:endParaRPr/>
          </a:p>
        </p:txBody>
      </p:sp>
      <p:sp>
        <p:nvSpPr>
          <p:cNvPr id="495" name="Shape 495"/>
          <p:cNvSpPr txBox="1">
            <a:spLocks noGrp="1"/>
          </p:cNvSpPr>
          <p:nvPr>
            <p:ph type="body" idx="1"/>
          </p:nvPr>
        </p:nvSpPr>
        <p:spPr>
          <a:xfrm>
            <a:off x="1209000" y="5285550"/>
            <a:ext cx="6726000" cy="1093200"/>
          </a:xfrm>
          <a:prstGeom prst="rect">
            <a:avLst/>
          </a:prstGeom>
        </p:spPr>
        <p:txBody>
          <a:bodyPr wrap="square" lIns="91425" tIns="91425" rIns="91425" bIns="91425" anchor="t" anchorCtr="0">
            <a:noAutofit/>
          </a:bodyPr>
          <a:lstStyle/>
          <a:p>
            <a:pPr marL="0" lvl="0" indent="0" algn="ctr" rtl="0">
              <a:spcBef>
                <a:spcPts val="0"/>
              </a:spcBef>
              <a:buNone/>
            </a:pPr>
            <a:r>
              <a:rPr lang="en"/>
              <a:t>1 hour</a:t>
            </a:r>
          </a:p>
        </p:txBody>
      </p:sp>
      <p:pic>
        <p:nvPicPr>
          <p:cNvPr id="496" name="Shape 496"/>
          <p:cNvPicPr preferRelativeResize="0"/>
          <p:nvPr/>
        </p:nvPicPr>
        <p:blipFill rotWithShape="1">
          <a:blip r:embed="rId3">
            <a:alphaModFix/>
          </a:blip>
          <a:srcRect l="17620" r="17620"/>
          <a:stretch/>
        </p:blipFill>
        <p:spPr>
          <a:xfrm>
            <a:off x="2783546" y="1446225"/>
            <a:ext cx="3576900" cy="3687000"/>
          </a:xfrm>
          <a:prstGeom prst="ellipse">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Shape 501"/>
          <p:cNvSpPr txBox="1">
            <a:spLocks noGrp="1"/>
          </p:cNvSpPr>
          <p:nvPr>
            <p:ph type="ctrTitle"/>
          </p:nvPr>
        </p:nvSpPr>
        <p:spPr>
          <a:xfrm>
            <a:off x="2600500" y="2524650"/>
            <a:ext cx="5857800" cy="1742700"/>
          </a:xfrm>
          <a:prstGeom prst="rect">
            <a:avLst/>
          </a:prstGeom>
        </p:spPr>
        <p:txBody>
          <a:bodyPr wrap="square" lIns="91425" tIns="91425" rIns="91425" bIns="91425" anchor="b" anchorCtr="0">
            <a:noAutofit/>
          </a:bodyPr>
          <a:lstStyle/>
          <a:p>
            <a:pPr marL="0" lvl="0" indent="0" rtl="0">
              <a:spcBef>
                <a:spcPts val="0"/>
              </a:spcBef>
              <a:buNone/>
            </a:pPr>
            <a:r>
              <a:rPr lang="en"/>
              <a:t>Microsoft Azure</a:t>
            </a:r>
            <a:br>
              <a:rPr lang="en"/>
            </a:br>
            <a:r>
              <a:rPr lang="en"/>
              <a:t>IaaS &amp; PaaS Hands-on</a:t>
            </a:r>
          </a:p>
        </p:txBody>
      </p:sp>
      <p:sp>
        <p:nvSpPr>
          <p:cNvPr id="502" name="Shape 502"/>
          <p:cNvSpPr txBox="1">
            <a:spLocks noGrp="1"/>
          </p:cNvSpPr>
          <p:nvPr>
            <p:ph type="subTitle" idx="1"/>
          </p:nvPr>
        </p:nvSpPr>
        <p:spPr>
          <a:xfrm>
            <a:off x="2600400" y="4243950"/>
            <a:ext cx="5857800" cy="1046400"/>
          </a:xfrm>
          <a:prstGeom prst="rect">
            <a:avLst/>
          </a:prstGeom>
        </p:spPr>
        <p:txBody>
          <a:bodyPr wrap="square" lIns="91425" tIns="91425" rIns="91425" bIns="91425" anchor="t" anchorCtr="0">
            <a:noAutofit/>
          </a:bodyPr>
          <a:lstStyle/>
          <a:p>
            <a:pPr marL="0" lvl="0" indent="0" rtl="0">
              <a:spcBef>
                <a:spcPts val="0"/>
              </a:spcBef>
              <a:buNone/>
            </a:pPr>
            <a:r>
              <a:rPr lang="en"/>
              <a:t>Microsoft Azure IaaS &amp; PaaS Hand-on</a:t>
            </a:r>
          </a:p>
        </p:txBody>
      </p:sp>
      <p:sp>
        <p:nvSpPr>
          <p:cNvPr id="503" name="Shape 503"/>
          <p:cNvSpPr/>
          <p:nvPr/>
        </p:nvSpPr>
        <p:spPr>
          <a:xfrm>
            <a:off x="2594200" y="1060426"/>
            <a:ext cx="1969800" cy="1969800"/>
          </a:xfrm>
          <a:prstGeom prst="ellipse">
            <a:avLst/>
          </a:prstGeom>
          <a:solidFill>
            <a:srgbClr val="8F7B87"/>
          </a:solidFill>
          <a:ln>
            <a:noFill/>
          </a:ln>
        </p:spPr>
        <p:txBody>
          <a:bodyPr wrap="square" lIns="91425" tIns="91425" rIns="91425" bIns="91425" anchor="ctr" anchorCtr="0">
            <a:noAutofit/>
          </a:bodyPr>
          <a:lstStyle/>
          <a:p>
            <a:pPr marL="0" lvl="0" indent="0">
              <a:spcBef>
                <a:spcPts val="0"/>
              </a:spcBef>
              <a:buNone/>
            </a:pPr>
            <a:endParaRPr/>
          </a:p>
        </p:txBody>
      </p:sp>
      <p:grpSp>
        <p:nvGrpSpPr>
          <p:cNvPr id="504" name="Shape 504"/>
          <p:cNvGrpSpPr/>
          <p:nvPr/>
        </p:nvGrpSpPr>
        <p:grpSpPr>
          <a:xfrm>
            <a:off x="3148591" y="1437864"/>
            <a:ext cx="861014" cy="1214914"/>
            <a:chOff x="6718575" y="2318625"/>
            <a:chExt cx="256950" cy="407375"/>
          </a:xfrm>
        </p:grpSpPr>
        <p:sp>
          <p:nvSpPr>
            <p:cNvPr id="505" name="Shape 505"/>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6" name="Shape 506"/>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7" name="Shape 507"/>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8" name="Shape 508"/>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9" name="Shape 509"/>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0" name="Shape 510"/>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1" name="Shape 511"/>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2" name="Shape 512"/>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Shape 517"/>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Hands-onを始める前に</a:t>
            </a:r>
          </a:p>
        </p:txBody>
      </p:sp>
      <p:sp>
        <p:nvSpPr>
          <p:cNvPr id="518" name="Shape 518"/>
          <p:cNvSpPr txBox="1"/>
          <p:nvPr/>
        </p:nvSpPr>
        <p:spPr>
          <a:xfrm>
            <a:off x="457200" y="1293900"/>
            <a:ext cx="8085600" cy="47529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Microsoft Azureへのログイン</a:t>
            </a:r>
          </a:p>
          <a:p>
            <a:pPr marL="457200" lvl="0" indent="-342900" rtl="0">
              <a:spcBef>
                <a:spcPts val="600"/>
              </a:spcBef>
              <a:buClr>
                <a:srgbClr val="1D1D1B"/>
              </a:buClr>
              <a:buSzPts val="1800"/>
              <a:buFont typeface="PT Serif"/>
              <a:buChar char="-"/>
            </a:pPr>
            <a:r>
              <a:rPr lang="en" sz="1800" b="1">
                <a:solidFill>
                  <a:srgbClr val="1D1D1B"/>
                </a:solidFill>
                <a:latin typeface="PT Serif"/>
                <a:ea typeface="PT Serif"/>
                <a:cs typeface="PT Serif"/>
                <a:sym typeface="PT Serif"/>
              </a:rPr>
              <a:t>アカウント情報は配布資料を確認</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注意：</a:t>
            </a:r>
          </a:p>
          <a:p>
            <a:pPr marL="0" lvl="0" indent="0" rtl="0">
              <a:spcBef>
                <a:spcPts val="600"/>
              </a:spcBef>
              <a:buNone/>
            </a:pPr>
            <a:r>
              <a:rPr lang="en" sz="1800" b="1">
                <a:solidFill>
                  <a:srgbClr val="1D1D1B"/>
                </a:solidFill>
                <a:latin typeface="PT Serif"/>
                <a:ea typeface="PT Serif"/>
                <a:cs typeface="PT Serif"/>
                <a:sym typeface="PT Serif"/>
              </a:rPr>
              <a:t>今回のHands-onでは、実際に利用した分に応じて課金されてしまいます</a:t>
            </a:r>
          </a:p>
          <a:p>
            <a:pPr marL="0" lvl="0" indent="0" rtl="0">
              <a:spcBef>
                <a:spcPts val="600"/>
              </a:spcBef>
              <a:buNone/>
            </a:pPr>
            <a:r>
              <a:rPr lang="en" sz="1800" b="1">
                <a:solidFill>
                  <a:srgbClr val="1D1D1B"/>
                </a:solidFill>
                <a:latin typeface="PT Serif"/>
                <a:ea typeface="PT Serif"/>
                <a:cs typeface="PT Serif"/>
                <a:sym typeface="PT Serif"/>
              </a:rPr>
              <a:t>むやみに大きなインスタンスは作らないようにお願いします</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導入</a:t>
            </a:r>
          </a:p>
        </p:txBody>
      </p:sp>
      <p:sp>
        <p:nvSpPr>
          <p:cNvPr id="524" name="Shape 524"/>
          <p:cNvSpPr txBox="1"/>
          <p:nvPr/>
        </p:nvSpPr>
        <p:spPr>
          <a:xfrm>
            <a:off x="457200" y="1293900"/>
            <a:ext cx="8085600" cy="47529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本ハンズオンではMicrosoft Azureを利用したアプリケーションの構築、GUI上の操作までをハンズオン形式で学習体験します</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Mission 1</a:t>
            </a:r>
          </a:p>
          <a:p>
            <a:pPr marL="457200" lvl="0" indent="-342900" rtl="0">
              <a:spcBef>
                <a:spcPts val="600"/>
              </a:spcBef>
              <a:buClr>
                <a:srgbClr val="1D1D1B"/>
              </a:buClr>
              <a:buSzPts val="1800"/>
              <a:buFont typeface="PT Serif"/>
              <a:buChar char="-"/>
            </a:pPr>
            <a:r>
              <a:rPr lang="en" sz="1800" b="1">
                <a:solidFill>
                  <a:srgbClr val="1D1D1B"/>
                </a:solidFill>
                <a:latin typeface="PT Serif"/>
                <a:ea typeface="PT Serif"/>
                <a:cs typeface="PT Serif"/>
                <a:sym typeface="PT Serif"/>
              </a:rPr>
              <a:t>Public Cloudを利用したサーバーの調達</a:t>
            </a:r>
          </a:p>
          <a:p>
            <a:pPr marL="0" lvl="0" indent="0" rtl="0">
              <a:spcBef>
                <a:spcPts val="600"/>
              </a:spcBef>
              <a:buNone/>
            </a:pPr>
            <a:r>
              <a:rPr lang="en" sz="1800" b="1">
                <a:solidFill>
                  <a:srgbClr val="1D1D1B"/>
                </a:solidFill>
                <a:latin typeface="PT Serif"/>
                <a:ea typeface="PT Serif"/>
                <a:cs typeface="PT Serif"/>
                <a:sym typeface="PT Serif"/>
              </a:rPr>
              <a:t>Mission 2</a:t>
            </a:r>
          </a:p>
          <a:p>
            <a:pPr marL="457200" lvl="0" indent="-342900" rtl="0">
              <a:spcBef>
                <a:spcPts val="600"/>
              </a:spcBef>
              <a:buClr>
                <a:srgbClr val="1D1D1B"/>
              </a:buClr>
              <a:buSzPts val="1800"/>
              <a:buFont typeface="PT Serif"/>
              <a:buChar char="-"/>
            </a:pPr>
            <a:r>
              <a:rPr lang="en" sz="1800" b="1">
                <a:solidFill>
                  <a:srgbClr val="1D1D1B"/>
                </a:solidFill>
                <a:latin typeface="PT Serif"/>
                <a:ea typeface="PT Serif"/>
                <a:cs typeface="PT Serif"/>
                <a:sym typeface="PT Serif"/>
              </a:rPr>
              <a:t>PaaSを使ったMySQL Databaseの作成</a:t>
            </a:r>
          </a:p>
          <a:p>
            <a:pPr marL="0" lvl="0" indent="0" rtl="0">
              <a:spcBef>
                <a:spcPts val="600"/>
              </a:spcBef>
              <a:buNone/>
            </a:pPr>
            <a:r>
              <a:rPr lang="en" sz="1800" b="1">
                <a:solidFill>
                  <a:srgbClr val="1D1D1B"/>
                </a:solidFill>
                <a:latin typeface="PT Serif"/>
                <a:ea typeface="PT Serif"/>
                <a:cs typeface="PT Serif"/>
                <a:sym typeface="PT Serif"/>
              </a:rPr>
              <a:t>Mission 3</a:t>
            </a:r>
          </a:p>
          <a:p>
            <a:pPr marL="457200" lvl="0" indent="-342900" rtl="0">
              <a:spcBef>
                <a:spcPts val="600"/>
              </a:spcBef>
              <a:buClr>
                <a:srgbClr val="1D1D1B"/>
              </a:buClr>
              <a:buSzPts val="1800"/>
              <a:buFont typeface="PT Serif"/>
              <a:buChar char="-"/>
            </a:pPr>
            <a:r>
              <a:rPr lang="en" sz="1800" b="1">
                <a:solidFill>
                  <a:srgbClr val="1D1D1B"/>
                </a:solidFill>
                <a:latin typeface="PT Serif"/>
                <a:ea typeface="PT Serif"/>
                <a:cs typeface="PT Serif"/>
                <a:sym typeface="PT Serif"/>
              </a:rPr>
              <a:t>PaaSを使ったWebサービスのホスティング</a:t>
            </a:r>
          </a:p>
          <a:p>
            <a:pPr marL="0" lvl="0" indent="0" rtl="0">
              <a:spcBef>
                <a:spcPts val="600"/>
              </a:spcBef>
              <a:buNone/>
            </a:pPr>
            <a:r>
              <a:rPr lang="en" sz="1800" b="1">
                <a:solidFill>
                  <a:srgbClr val="1D1D1B"/>
                </a:solidFill>
                <a:latin typeface="PT Serif"/>
                <a:ea typeface="PT Serif"/>
                <a:cs typeface="PT Serif"/>
                <a:sym typeface="PT Serif"/>
              </a:rPr>
              <a:t>Mission 4</a:t>
            </a:r>
          </a:p>
          <a:p>
            <a:pPr marL="457200" lvl="0" indent="-342900" rtl="0">
              <a:spcBef>
                <a:spcPts val="600"/>
              </a:spcBef>
              <a:buClr>
                <a:srgbClr val="1D1D1B"/>
              </a:buClr>
              <a:buSzPts val="1800"/>
              <a:buFont typeface="PT Serif"/>
              <a:buChar char="-"/>
            </a:pPr>
            <a:r>
              <a:rPr lang="en" sz="1800" b="1">
                <a:solidFill>
                  <a:srgbClr val="1D1D1B"/>
                </a:solidFill>
                <a:latin typeface="PT Serif"/>
                <a:ea typeface="PT Serif"/>
                <a:cs typeface="PT Serif"/>
                <a:sym typeface="PT Serif"/>
              </a:rPr>
              <a:t>PaaSでのスケールの設定</a:t>
            </a:r>
          </a:p>
          <a:p>
            <a:pPr marL="0" lvl="0" indent="0" rtl="0">
              <a:spcBef>
                <a:spcPts val="600"/>
              </a:spcBef>
              <a:buNone/>
            </a:pPr>
            <a:r>
              <a:rPr lang="en" sz="1800" b="1">
                <a:solidFill>
                  <a:srgbClr val="1D1D1B"/>
                </a:solidFill>
                <a:latin typeface="PT Serif"/>
                <a:ea typeface="PT Serif"/>
                <a:cs typeface="PT Serif"/>
                <a:sym typeface="PT Serif"/>
              </a:rPr>
              <a:t>Mission 5</a:t>
            </a:r>
          </a:p>
          <a:p>
            <a:pPr marL="457200" lvl="0" indent="-342900" rtl="0">
              <a:spcBef>
                <a:spcPts val="600"/>
              </a:spcBef>
              <a:buClr>
                <a:srgbClr val="1D1D1B"/>
              </a:buClr>
              <a:buSzPts val="1800"/>
              <a:buFont typeface="PT Serif"/>
              <a:buChar char="-"/>
            </a:pPr>
            <a:r>
              <a:rPr lang="en" sz="1800" b="1">
                <a:solidFill>
                  <a:srgbClr val="1D1D1B"/>
                </a:solidFill>
                <a:latin typeface="PT Serif"/>
                <a:ea typeface="PT Serif"/>
                <a:cs typeface="PT Serif"/>
                <a:sym typeface="PT Serif"/>
              </a:rPr>
              <a:t>リージョンを跨いだ冗長化</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txBox="1">
            <a:spLocks noGrp="1"/>
          </p:cNvSpPr>
          <p:nvPr>
            <p:ph type="body" idx="1"/>
          </p:nvPr>
        </p:nvSpPr>
        <p:spPr>
          <a:xfrm>
            <a:off x="1209000" y="3279000"/>
            <a:ext cx="6726000" cy="1093200"/>
          </a:xfrm>
          <a:prstGeom prst="rect">
            <a:avLst/>
          </a:prstGeom>
        </p:spPr>
        <p:txBody>
          <a:bodyPr wrap="square" lIns="91425" tIns="91425" rIns="91425" bIns="91425" anchor="t" anchorCtr="0">
            <a:noAutofit/>
          </a:bodyPr>
          <a:lstStyle/>
          <a:p>
            <a:pPr marL="0" lvl="0" indent="0" rtl="0">
              <a:spcBef>
                <a:spcPts val="0"/>
              </a:spcBef>
              <a:buNone/>
            </a:pPr>
            <a:r>
              <a:rPr lang="en"/>
              <a:t>Mission 1</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Mission 1</a:t>
            </a:r>
          </a:p>
        </p:txBody>
      </p:sp>
      <p:sp>
        <p:nvSpPr>
          <p:cNvPr id="535" name="Shape 535"/>
          <p:cNvSpPr txBox="1"/>
          <p:nvPr/>
        </p:nvSpPr>
        <p:spPr>
          <a:xfrm>
            <a:off x="796350" y="1358250"/>
            <a:ext cx="7551300" cy="7023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Public Cloudを利用したサーバーの調達</a:t>
            </a:r>
          </a:p>
        </p:txBody>
      </p:sp>
      <p:sp>
        <p:nvSpPr>
          <p:cNvPr id="536" name="Shape 536"/>
          <p:cNvSpPr/>
          <p:nvPr/>
        </p:nvSpPr>
        <p:spPr>
          <a:xfrm>
            <a:off x="695575" y="5445600"/>
            <a:ext cx="990488" cy="578426"/>
          </a:xfrm>
          <a:custGeom>
            <a:avLst/>
            <a:gdLst/>
            <a:ahLst/>
            <a:cxnLst/>
            <a:rect l="0" t="0" r="0" b="0"/>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rgbClr val="666666"/>
          </a:solidFill>
          <a:ln>
            <a:noFill/>
          </a:ln>
        </p:spPr>
        <p:txBody>
          <a:bodyPr wrap="square" lIns="91425" tIns="91425" rIns="91425" bIns="91425" anchor="ctr" anchorCtr="0">
            <a:noAutofit/>
          </a:bodyPr>
          <a:lstStyle/>
          <a:p>
            <a:pPr marL="0" lvl="0" indent="0">
              <a:spcBef>
                <a:spcPts val="0"/>
              </a:spcBef>
              <a:buNone/>
            </a:pPr>
            <a:endParaRPr/>
          </a:p>
        </p:txBody>
      </p:sp>
      <p:sp>
        <p:nvSpPr>
          <p:cNvPr id="537" name="Shape 537"/>
          <p:cNvSpPr/>
          <p:nvPr/>
        </p:nvSpPr>
        <p:spPr>
          <a:xfrm>
            <a:off x="1553875" y="2124900"/>
            <a:ext cx="7052400" cy="3320700"/>
          </a:xfrm>
          <a:prstGeom prst="wedgeRoundRectCallout">
            <a:avLst>
              <a:gd name="adj1" fmla="val -59465"/>
              <a:gd name="adj2" fmla="val 52226"/>
              <a:gd name="adj3" fmla="val 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 sz="2400"/>
              <a:t>アプリケーションの開発が完了し本番環境で動かしたいのですが、サーバーが用意できていません。</a:t>
            </a:r>
          </a:p>
          <a:p>
            <a:pPr marL="0" lvl="0" indent="0">
              <a:spcBef>
                <a:spcPts val="0"/>
              </a:spcBef>
              <a:buNone/>
            </a:pPr>
            <a:r>
              <a:rPr lang="en" sz="2400"/>
              <a:t>できるだけ早くサーバーの調達をお願いできないでしょうか。</a:t>
            </a:r>
          </a:p>
        </p:txBody>
      </p:sp>
      <p:sp>
        <p:nvSpPr>
          <p:cNvPr id="538" name="Shape 538"/>
          <p:cNvSpPr txBox="1"/>
          <p:nvPr/>
        </p:nvSpPr>
        <p:spPr>
          <a:xfrm>
            <a:off x="695525" y="6024025"/>
            <a:ext cx="990600" cy="7023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1800" b="1">
                <a:solidFill>
                  <a:srgbClr val="1D1D1B"/>
                </a:solidFill>
                <a:latin typeface="PT Serif"/>
                <a:ea typeface="PT Serif"/>
                <a:cs typeface="PT Serif"/>
                <a:sym typeface="PT Serif"/>
              </a:rPr>
              <a:t>Aさん</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txBox="1">
            <a:spLocks noGrp="1"/>
          </p:cNvSpPr>
          <p:nvPr>
            <p:ph type="body" idx="1"/>
          </p:nvPr>
        </p:nvSpPr>
        <p:spPr>
          <a:xfrm>
            <a:off x="1209000" y="3279000"/>
            <a:ext cx="6726000" cy="1093200"/>
          </a:xfrm>
          <a:prstGeom prst="rect">
            <a:avLst/>
          </a:prstGeom>
        </p:spPr>
        <p:txBody>
          <a:bodyPr wrap="square" lIns="91425" tIns="91425" rIns="91425" bIns="91425" anchor="t" anchorCtr="0">
            <a:noAutofit/>
          </a:bodyPr>
          <a:lstStyle/>
          <a:p>
            <a:pPr marL="0" lvl="0" indent="0" rtl="0">
              <a:spcBef>
                <a:spcPts val="0"/>
              </a:spcBef>
              <a:buNone/>
            </a:pPr>
            <a:r>
              <a:rPr lang="en"/>
              <a:t>どうやってサーバーを調達しますか？</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クラウドがない場合の</a:t>
            </a:r>
          </a:p>
          <a:p>
            <a:pPr marL="0" lvl="0" indent="0" rtl="0">
              <a:spcBef>
                <a:spcPts val="0"/>
              </a:spcBef>
              <a:buNone/>
            </a:pPr>
            <a:r>
              <a:rPr lang="en" sz="2400"/>
              <a:t>サーバー調達</a:t>
            </a:r>
          </a:p>
        </p:txBody>
      </p:sp>
      <p:sp>
        <p:nvSpPr>
          <p:cNvPr id="549" name="Shape 549"/>
          <p:cNvSpPr txBox="1"/>
          <p:nvPr/>
        </p:nvSpPr>
        <p:spPr>
          <a:xfrm>
            <a:off x="798825" y="1254625"/>
            <a:ext cx="7551300" cy="47400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サーバー構築に必要なステップ</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200" b="1">
                <a:solidFill>
                  <a:srgbClr val="1D1D1B"/>
                </a:solidFill>
                <a:latin typeface="PT Serif"/>
                <a:ea typeface="PT Serif"/>
                <a:cs typeface="PT Serif"/>
                <a:sym typeface="PT Serif"/>
              </a:rPr>
              <a:t>・CPU、Memory、Disk容量の見積もり</a:t>
            </a:r>
          </a:p>
          <a:p>
            <a:pPr marL="0" lvl="0" indent="0" rtl="0">
              <a:spcBef>
                <a:spcPts val="600"/>
              </a:spcBef>
              <a:buNone/>
            </a:pPr>
            <a:r>
              <a:rPr lang="en" sz="1200" b="1">
                <a:solidFill>
                  <a:srgbClr val="1D1D1B"/>
                </a:solidFill>
                <a:latin typeface="PT Serif"/>
                <a:ea typeface="PT Serif"/>
                <a:cs typeface="PT Serif"/>
                <a:sym typeface="PT Serif"/>
              </a:rPr>
              <a:t>・サーバー購入時の金額の見積もり</a:t>
            </a:r>
          </a:p>
          <a:p>
            <a:pPr marL="0" lvl="0" indent="0" rtl="0">
              <a:spcBef>
                <a:spcPts val="600"/>
              </a:spcBef>
              <a:buNone/>
            </a:pPr>
            <a:r>
              <a:rPr lang="en" sz="1200" b="1">
                <a:solidFill>
                  <a:srgbClr val="1D1D1B"/>
                </a:solidFill>
                <a:latin typeface="PT Serif"/>
                <a:ea typeface="PT Serif"/>
                <a:cs typeface="PT Serif"/>
                <a:sym typeface="PT Serif"/>
              </a:rPr>
              <a:t>・発注処理</a:t>
            </a:r>
          </a:p>
          <a:p>
            <a:pPr marL="0" lvl="0" indent="0" rtl="0">
              <a:spcBef>
                <a:spcPts val="600"/>
              </a:spcBef>
              <a:buNone/>
            </a:pPr>
            <a:r>
              <a:rPr lang="en" sz="1200" b="1">
                <a:solidFill>
                  <a:srgbClr val="1D1D1B"/>
                </a:solidFill>
                <a:latin typeface="PT Serif"/>
                <a:ea typeface="PT Serif"/>
                <a:cs typeface="PT Serif"/>
                <a:sym typeface="PT Serif"/>
              </a:rPr>
              <a:t>・サーバーを置く場所の確保</a:t>
            </a:r>
          </a:p>
          <a:p>
            <a:pPr marL="0" lvl="0" indent="0" rtl="0">
              <a:spcBef>
                <a:spcPts val="600"/>
              </a:spcBef>
              <a:buNone/>
            </a:pPr>
            <a:r>
              <a:rPr lang="en" sz="1200" b="1">
                <a:solidFill>
                  <a:srgbClr val="1D1D1B"/>
                </a:solidFill>
                <a:latin typeface="PT Serif"/>
                <a:ea typeface="PT Serif"/>
                <a:cs typeface="PT Serif"/>
                <a:sym typeface="PT Serif"/>
              </a:rPr>
              <a:t>・ネットワークの設計</a:t>
            </a:r>
          </a:p>
          <a:p>
            <a:pPr marL="0" lvl="0" indent="-69850" rtl="0">
              <a:spcBef>
                <a:spcPts val="600"/>
              </a:spcBef>
              <a:buClr>
                <a:schemeClr val="dk1"/>
              </a:buClr>
              <a:buSzPts val="1100"/>
              <a:buFont typeface="Arial"/>
              <a:buNone/>
            </a:pPr>
            <a:r>
              <a:rPr lang="en" sz="1200" b="1">
                <a:solidFill>
                  <a:srgbClr val="1D1D1B"/>
                </a:solidFill>
                <a:latin typeface="PT Serif"/>
                <a:ea typeface="PT Serif"/>
                <a:cs typeface="PT Serif"/>
                <a:sym typeface="PT Serif"/>
              </a:rPr>
              <a:t>・セキュリティポリシーの決定</a:t>
            </a:r>
          </a:p>
          <a:p>
            <a:pPr marL="0" lvl="0" indent="0" rtl="0">
              <a:spcBef>
                <a:spcPts val="600"/>
              </a:spcBef>
              <a:buNone/>
            </a:pPr>
            <a:r>
              <a:rPr lang="en" sz="1200" b="1">
                <a:solidFill>
                  <a:srgbClr val="1D1D1B"/>
                </a:solidFill>
                <a:latin typeface="PT Serif"/>
                <a:ea typeface="PT Serif"/>
                <a:cs typeface="PT Serif"/>
                <a:sym typeface="PT Serif"/>
              </a:rPr>
              <a:t>・ファイアーウォールやスイッチ、ルーターの設定</a:t>
            </a:r>
          </a:p>
          <a:p>
            <a:pPr marL="0" lvl="0" indent="0" rtl="0">
              <a:spcBef>
                <a:spcPts val="600"/>
              </a:spcBef>
              <a:buNone/>
            </a:pPr>
            <a:r>
              <a:rPr lang="en" sz="1200" b="1">
                <a:solidFill>
                  <a:srgbClr val="1D1D1B"/>
                </a:solidFill>
                <a:latin typeface="PT Serif"/>
                <a:ea typeface="PT Serif"/>
                <a:cs typeface="PT Serif"/>
                <a:sym typeface="PT Serif"/>
              </a:rPr>
              <a:t>・ラックの空き状況の確認</a:t>
            </a:r>
          </a:p>
          <a:p>
            <a:pPr marL="0" lvl="0" indent="0" rtl="0">
              <a:spcBef>
                <a:spcPts val="600"/>
              </a:spcBef>
              <a:buNone/>
            </a:pPr>
            <a:r>
              <a:rPr lang="en" sz="1200" b="1">
                <a:solidFill>
                  <a:srgbClr val="1D1D1B"/>
                </a:solidFill>
                <a:latin typeface="PT Serif"/>
                <a:ea typeface="PT Serif"/>
                <a:cs typeface="PT Serif"/>
                <a:sym typeface="PT Serif"/>
              </a:rPr>
              <a:t>・電源容量の確認</a:t>
            </a:r>
          </a:p>
          <a:p>
            <a:pPr marL="0" lvl="0" indent="0" rtl="0">
              <a:spcBef>
                <a:spcPts val="600"/>
              </a:spcBef>
              <a:buNone/>
            </a:pPr>
            <a:r>
              <a:rPr lang="en" sz="1200" b="1">
                <a:solidFill>
                  <a:srgbClr val="1D1D1B"/>
                </a:solidFill>
                <a:latin typeface="PT Serif"/>
                <a:ea typeface="PT Serif"/>
                <a:cs typeface="PT Serif"/>
                <a:sym typeface="PT Serif"/>
              </a:rPr>
              <a:t>・ラックにマウント</a:t>
            </a:r>
          </a:p>
          <a:p>
            <a:pPr marL="0" lvl="0" indent="0" rtl="0">
              <a:spcBef>
                <a:spcPts val="600"/>
              </a:spcBef>
              <a:buNone/>
            </a:pPr>
            <a:r>
              <a:rPr lang="en" sz="1200" b="1">
                <a:solidFill>
                  <a:srgbClr val="1D1D1B"/>
                </a:solidFill>
                <a:latin typeface="PT Serif"/>
                <a:ea typeface="PT Serif"/>
                <a:cs typeface="PT Serif"/>
                <a:sym typeface="PT Serif"/>
              </a:rPr>
              <a:t>・OSのインストール</a:t>
            </a:r>
          </a:p>
          <a:p>
            <a:pPr marL="0" lvl="0" indent="0" rtl="0">
              <a:spcBef>
                <a:spcPts val="600"/>
              </a:spcBef>
              <a:buNone/>
            </a:pPr>
            <a:r>
              <a:rPr lang="en" sz="1200" b="1">
                <a:solidFill>
                  <a:srgbClr val="1D1D1B"/>
                </a:solidFill>
                <a:latin typeface="PT Serif"/>
                <a:ea typeface="PT Serif"/>
                <a:cs typeface="PT Serif"/>
                <a:sym typeface="PT Serif"/>
              </a:rPr>
              <a:t>・sshの設定  </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2週間から3週間、それ以上かかることも</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クラウドがある場合の</a:t>
            </a:r>
          </a:p>
          <a:p>
            <a:pPr marL="0" lvl="0" indent="0" rtl="0">
              <a:spcBef>
                <a:spcPts val="0"/>
              </a:spcBef>
              <a:buNone/>
            </a:pPr>
            <a:r>
              <a:rPr lang="en" sz="2400"/>
              <a:t>サーバー調達</a:t>
            </a:r>
          </a:p>
        </p:txBody>
      </p:sp>
      <p:sp>
        <p:nvSpPr>
          <p:cNvPr id="555" name="Shape 555"/>
          <p:cNvSpPr txBox="1"/>
          <p:nvPr/>
        </p:nvSpPr>
        <p:spPr>
          <a:xfrm>
            <a:off x="796350" y="1358250"/>
            <a:ext cx="7551300" cy="4740000"/>
          </a:xfrm>
          <a:prstGeom prst="rect">
            <a:avLst/>
          </a:prstGeom>
          <a:noFill/>
          <a:ln>
            <a:noFill/>
          </a:ln>
        </p:spPr>
        <p:txBody>
          <a:bodyPr wrap="square" lIns="91425" tIns="91425" rIns="91425" bIns="91425" anchor="t" anchorCtr="0">
            <a:noAutofit/>
          </a:bodyPr>
          <a:lstStyle/>
          <a:p>
            <a:pPr marL="0" lvl="0" indent="-69850" rtl="0">
              <a:spcBef>
                <a:spcPts val="600"/>
              </a:spcBef>
              <a:buClr>
                <a:schemeClr val="dk1"/>
              </a:buClr>
              <a:buSzPts val="1100"/>
              <a:buFont typeface="Arial"/>
              <a:buNone/>
            </a:pPr>
            <a:r>
              <a:rPr lang="en" sz="1800" b="1">
                <a:solidFill>
                  <a:srgbClr val="1D1D1B"/>
                </a:solidFill>
                <a:latin typeface="PT Serif"/>
                <a:ea typeface="PT Serif"/>
                <a:cs typeface="PT Serif"/>
                <a:sym typeface="PT Serif"/>
              </a:rPr>
              <a:t>サーバー構築に必要なステップ</a:t>
            </a:r>
          </a:p>
          <a:p>
            <a:pPr marL="0" lvl="0" indent="-69850" rtl="0">
              <a:spcBef>
                <a:spcPts val="600"/>
              </a:spcBef>
              <a:buClr>
                <a:schemeClr val="dk1"/>
              </a:buClr>
              <a:buSzPts val="1100"/>
              <a:buFont typeface="Arial"/>
              <a:buNone/>
            </a:pPr>
            <a:endParaRPr sz="1800" b="1">
              <a:solidFill>
                <a:srgbClr val="1D1D1B"/>
              </a:solidFill>
              <a:latin typeface="PT Serif"/>
              <a:ea typeface="PT Serif"/>
              <a:cs typeface="PT Serif"/>
              <a:sym typeface="PT Serif"/>
            </a:endParaRPr>
          </a:p>
          <a:p>
            <a:pPr marL="0" lvl="0" indent="0" rtl="0">
              <a:spcBef>
                <a:spcPts val="600"/>
              </a:spcBef>
              <a:buNone/>
            </a:pPr>
            <a:r>
              <a:rPr lang="en" sz="3000" b="1">
                <a:solidFill>
                  <a:srgbClr val="1D1D1B"/>
                </a:solidFill>
                <a:latin typeface="PT Serif"/>
                <a:ea typeface="PT Serif"/>
                <a:cs typeface="PT Serif"/>
                <a:sym typeface="PT Serif"/>
              </a:rPr>
              <a:t>・利用料の見積もり</a:t>
            </a:r>
          </a:p>
          <a:p>
            <a:pPr marL="0" lvl="0" indent="0" rtl="0">
              <a:spcBef>
                <a:spcPts val="600"/>
              </a:spcBef>
              <a:buNone/>
            </a:pPr>
            <a:r>
              <a:rPr lang="en" sz="3000" b="1">
                <a:solidFill>
                  <a:srgbClr val="1D1D1B"/>
                </a:solidFill>
                <a:latin typeface="PT Serif"/>
                <a:ea typeface="PT Serif"/>
                <a:cs typeface="PT Serif"/>
                <a:sym typeface="PT Serif"/>
              </a:rPr>
              <a:t>・セキュリティポリシーの決定</a:t>
            </a:r>
          </a:p>
          <a:p>
            <a:pPr marL="0" lvl="0" indent="0" rtl="0">
              <a:spcBef>
                <a:spcPts val="600"/>
              </a:spcBef>
              <a:buNone/>
            </a:pPr>
            <a:r>
              <a:rPr lang="en" sz="3000" b="1">
                <a:solidFill>
                  <a:srgbClr val="1D1D1B"/>
                </a:solidFill>
                <a:latin typeface="PT Serif"/>
                <a:ea typeface="PT Serif"/>
                <a:cs typeface="PT Serif"/>
                <a:sym typeface="PT Serif"/>
              </a:rPr>
              <a:t>・サーバーをGUIから作成</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endParaRPr sz="1800" b="1">
              <a:solidFill>
                <a:srgbClr val="1D1D1B"/>
              </a:solidFill>
              <a:latin typeface="PT Serif"/>
              <a:ea typeface="PT Serif"/>
              <a:cs typeface="PT Serif"/>
              <a:sym typeface="PT Serif"/>
            </a:endParaRPr>
          </a:p>
          <a:p>
            <a:pPr marL="0" lvl="0" indent="-69850" rtl="0">
              <a:spcBef>
                <a:spcPts val="600"/>
              </a:spcBef>
              <a:buClr>
                <a:schemeClr val="dk1"/>
              </a:buClr>
              <a:buSzPts val="1100"/>
              <a:buFont typeface="Arial"/>
              <a:buNone/>
            </a:pPr>
            <a:r>
              <a:rPr lang="en" sz="1800" b="1">
                <a:solidFill>
                  <a:srgbClr val="1D1D1B"/>
                </a:solidFill>
                <a:latin typeface="PT Serif"/>
                <a:ea typeface="PT Serif"/>
                <a:cs typeface="PT Serif"/>
                <a:sym typeface="PT Serif"/>
              </a:rPr>
              <a:t>クラウドによっては自動化することで1分程度で構築可能</a:t>
            </a:r>
          </a:p>
        </p:txBody>
      </p:sp>
      <p:sp>
        <p:nvSpPr>
          <p:cNvPr id="556" name="Shape 556"/>
          <p:cNvSpPr txBox="1"/>
          <p:nvPr/>
        </p:nvSpPr>
        <p:spPr>
          <a:xfrm>
            <a:off x="-150075" y="5462400"/>
            <a:ext cx="7335300" cy="855900"/>
          </a:xfrm>
          <a:prstGeom prst="rect">
            <a:avLst/>
          </a:prstGeom>
          <a:noFill/>
          <a:ln>
            <a:noFill/>
          </a:ln>
        </p:spPr>
        <p:txBody>
          <a:bodyPr wrap="square" lIns="91425" tIns="91425" rIns="91425" bIns="91425" anchor="t" anchorCtr="0">
            <a:noAutofit/>
          </a:bodyPr>
          <a:lstStyle/>
          <a:p>
            <a:pPr marL="0" lvl="0" indent="0">
              <a:spcBef>
                <a:spcPts val="0"/>
              </a:spcBef>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講義の流れ</a:t>
            </a:r>
          </a:p>
        </p:txBody>
      </p:sp>
      <p:sp>
        <p:nvSpPr>
          <p:cNvPr id="112" name="Shape 112"/>
          <p:cNvSpPr txBox="1">
            <a:spLocks noGrp="1"/>
          </p:cNvSpPr>
          <p:nvPr>
            <p:ph type="body" idx="1"/>
          </p:nvPr>
        </p:nvSpPr>
        <p:spPr>
          <a:xfrm>
            <a:off x="619575" y="1677650"/>
            <a:ext cx="8285400" cy="5074800"/>
          </a:xfrm>
          <a:prstGeom prst="rect">
            <a:avLst/>
          </a:prstGeom>
        </p:spPr>
        <p:txBody>
          <a:bodyPr wrap="square" lIns="91425" tIns="91425" rIns="91425" bIns="91425" anchor="t" anchorCtr="0">
            <a:noAutofit/>
          </a:bodyPr>
          <a:lstStyle/>
          <a:p>
            <a:pPr marL="457200" lvl="0" indent="-381000" rtl="0">
              <a:spcBef>
                <a:spcPts val="0"/>
              </a:spcBef>
              <a:spcAft>
                <a:spcPts val="0"/>
              </a:spcAft>
              <a:buSzPts val="2400"/>
              <a:buChar char="○"/>
            </a:pPr>
            <a:r>
              <a:rPr lang="en" sz="2400"/>
              <a:t>Public Cloudの概要</a:t>
            </a:r>
          </a:p>
          <a:p>
            <a:pPr marL="1371600" lvl="2" indent="-342900" rtl="0">
              <a:spcBef>
                <a:spcPts val="0"/>
              </a:spcBef>
              <a:spcAft>
                <a:spcPts val="0"/>
              </a:spcAft>
              <a:buSzPts val="1800"/>
              <a:buChar char="○"/>
            </a:pPr>
            <a:r>
              <a:rPr lang="en" sz="1800"/>
              <a:t>Public Cloudの業界全体を俯瞰</a:t>
            </a:r>
          </a:p>
          <a:p>
            <a:pPr marL="457200" lvl="0" indent="-381000" rtl="0">
              <a:spcBef>
                <a:spcPts val="0"/>
              </a:spcBef>
              <a:spcAft>
                <a:spcPts val="0"/>
              </a:spcAft>
              <a:buSzPts val="2400"/>
              <a:buChar char="○"/>
            </a:pPr>
            <a:r>
              <a:rPr lang="en" sz="2400"/>
              <a:t>NTT comとPublic Cloud</a:t>
            </a:r>
          </a:p>
          <a:p>
            <a:pPr marL="1371600" lvl="2" indent="-342900" rtl="0">
              <a:spcBef>
                <a:spcPts val="0"/>
              </a:spcBef>
              <a:spcAft>
                <a:spcPts val="0"/>
              </a:spcAft>
              <a:buSzPts val="1800"/>
              <a:buChar char="○"/>
            </a:pPr>
            <a:r>
              <a:rPr lang="en" sz="1800"/>
              <a:t>NTT comとPublic Cloudとの関係性</a:t>
            </a:r>
          </a:p>
          <a:p>
            <a:pPr marL="457200" lvl="0" indent="-381000" rtl="0">
              <a:spcBef>
                <a:spcPts val="0"/>
              </a:spcBef>
              <a:spcAft>
                <a:spcPts val="0"/>
              </a:spcAft>
              <a:buSzPts val="2400"/>
              <a:buChar char="○"/>
            </a:pPr>
            <a:r>
              <a:rPr lang="en" sz="2400"/>
              <a:t>NTT comとMicrosoft Azure</a:t>
            </a:r>
          </a:p>
          <a:p>
            <a:pPr marL="1371600" lvl="2" indent="-342900" rtl="0">
              <a:spcBef>
                <a:spcPts val="0"/>
              </a:spcBef>
              <a:spcAft>
                <a:spcPts val="0"/>
              </a:spcAft>
              <a:buSzPts val="1800"/>
              <a:buChar char="○"/>
            </a:pPr>
            <a:r>
              <a:rPr lang="en" sz="1800"/>
              <a:t>Microsoftとの協業による付加価値の実現</a:t>
            </a:r>
          </a:p>
          <a:p>
            <a:pPr marL="457200" lvl="0" indent="-381000" rtl="0">
              <a:spcBef>
                <a:spcPts val="0"/>
              </a:spcBef>
              <a:spcAft>
                <a:spcPts val="0"/>
              </a:spcAft>
              <a:buSzPts val="2400"/>
              <a:buChar char="○"/>
            </a:pPr>
            <a:r>
              <a:rPr lang="en" sz="2400"/>
              <a:t>Microsoft Azureのトレンド</a:t>
            </a:r>
          </a:p>
          <a:p>
            <a:pPr marL="1371600" lvl="2" indent="-342900" rtl="0">
              <a:spcBef>
                <a:spcPts val="0"/>
              </a:spcBef>
              <a:spcAft>
                <a:spcPts val="0"/>
              </a:spcAft>
              <a:buSzPts val="1800"/>
              <a:buChar char="○"/>
            </a:pPr>
            <a:r>
              <a:rPr lang="en" sz="1800"/>
              <a:t>協業サービスのトレンドを把握</a:t>
            </a:r>
          </a:p>
          <a:p>
            <a:pPr marL="457200" lvl="0" indent="-381000" rtl="0">
              <a:spcBef>
                <a:spcPts val="0"/>
              </a:spcBef>
              <a:buSzPts val="2400"/>
              <a:buChar char="○"/>
            </a:pPr>
            <a:r>
              <a:rPr lang="en" sz="2400"/>
              <a:t>まとめ</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Shape 561"/>
          <p:cNvSpPr txBox="1">
            <a:spLocks noGrp="1"/>
          </p:cNvSpPr>
          <p:nvPr>
            <p:ph type="body" idx="1"/>
          </p:nvPr>
        </p:nvSpPr>
        <p:spPr>
          <a:xfrm>
            <a:off x="382200" y="3294025"/>
            <a:ext cx="8379600" cy="1093200"/>
          </a:xfrm>
          <a:prstGeom prst="rect">
            <a:avLst/>
          </a:prstGeom>
        </p:spPr>
        <p:txBody>
          <a:bodyPr wrap="square" lIns="91425" tIns="91425" rIns="91425" bIns="91425" anchor="t" anchorCtr="0">
            <a:noAutofit/>
          </a:bodyPr>
          <a:lstStyle/>
          <a:p>
            <a:pPr marL="0" lvl="0" indent="0" rtl="0">
              <a:spcBef>
                <a:spcPts val="0"/>
              </a:spcBef>
              <a:buNone/>
            </a:pPr>
            <a:r>
              <a:rPr lang="en"/>
              <a:t>Mission 1を解決するために、</a:t>
            </a:r>
          </a:p>
          <a:p>
            <a:pPr marL="0" lvl="0" indent="0" rtl="0">
              <a:spcBef>
                <a:spcPts val="0"/>
              </a:spcBef>
              <a:buNone/>
            </a:pPr>
            <a:r>
              <a:rPr lang="en"/>
              <a:t>Microsoft AzureでVMを立てて見ましょう</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Shape 566"/>
          <p:cNvSpPr/>
          <p:nvPr/>
        </p:nvSpPr>
        <p:spPr>
          <a:xfrm>
            <a:off x="745875" y="1504925"/>
            <a:ext cx="7980000" cy="5023200"/>
          </a:xfrm>
          <a:prstGeom prst="rect">
            <a:avLst/>
          </a:prstGeom>
          <a:solidFill>
            <a:srgbClr val="D9D9D9"/>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67" name="Shape 567"/>
          <p:cNvSpPr/>
          <p:nvPr/>
        </p:nvSpPr>
        <p:spPr>
          <a:xfrm>
            <a:off x="1170900" y="2118575"/>
            <a:ext cx="7073100" cy="4171800"/>
          </a:xfrm>
          <a:prstGeom prst="rect">
            <a:avLst/>
          </a:prstGeom>
          <a:noFill/>
          <a:ln w="28575" cap="flat" cmpd="sng">
            <a:solidFill>
              <a:srgbClr val="0000FF"/>
            </a:solidFill>
            <a:prstDash val="dot"/>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68" name="Shape 568"/>
          <p:cNvSpPr/>
          <p:nvPr/>
        </p:nvSpPr>
        <p:spPr>
          <a:xfrm>
            <a:off x="2408225" y="3369025"/>
            <a:ext cx="4575300" cy="23325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69" name="Shape 569"/>
          <p:cNvSpPr txBox="1">
            <a:spLocks noGrp="1"/>
          </p:cNvSpPr>
          <p:nvPr>
            <p:ph type="title"/>
          </p:nvPr>
        </p:nvSpPr>
        <p:spPr>
          <a:xfrm>
            <a:off x="2076300" y="111275"/>
            <a:ext cx="4991400" cy="1143000"/>
          </a:xfrm>
          <a:prstGeom prst="rect">
            <a:avLst/>
          </a:prstGeom>
        </p:spPr>
        <p:txBody>
          <a:bodyPr wrap="square" lIns="91425" tIns="91425" rIns="91425" bIns="91425" anchor="ctr" anchorCtr="0">
            <a:noAutofit/>
          </a:bodyPr>
          <a:lstStyle/>
          <a:p>
            <a:pPr marL="0" lvl="0" indent="0" rtl="0">
              <a:spcBef>
                <a:spcPts val="0"/>
              </a:spcBef>
              <a:buNone/>
            </a:pPr>
            <a:r>
              <a:rPr lang="en" sz="2400"/>
              <a:t>インスタンスを作成する際に</a:t>
            </a:r>
            <a:br>
              <a:rPr lang="en" sz="2400"/>
            </a:br>
            <a:r>
              <a:rPr lang="en" sz="2400"/>
              <a:t>必要なリソース</a:t>
            </a:r>
          </a:p>
        </p:txBody>
      </p:sp>
      <p:pic>
        <p:nvPicPr>
          <p:cNvPr id="570" name="Shape 570"/>
          <p:cNvPicPr preferRelativeResize="0"/>
          <p:nvPr/>
        </p:nvPicPr>
        <p:blipFill>
          <a:blip r:embed="rId3">
            <a:alphaModFix/>
          </a:blip>
          <a:stretch>
            <a:fillRect/>
          </a:stretch>
        </p:blipFill>
        <p:spPr>
          <a:xfrm>
            <a:off x="2129100" y="3072621"/>
            <a:ext cx="648134" cy="648150"/>
          </a:xfrm>
          <a:prstGeom prst="rect">
            <a:avLst/>
          </a:prstGeom>
          <a:noFill/>
          <a:ln>
            <a:noFill/>
          </a:ln>
        </p:spPr>
      </p:pic>
      <p:pic>
        <p:nvPicPr>
          <p:cNvPr id="571" name="Shape 571"/>
          <p:cNvPicPr preferRelativeResize="0"/>
          <p:nvPr/>
        </p:nvPicPr>
        <p:blipFill>
          <a:blip r:embed="rId4">
            <a:alphaModFix/>
          </a:blip>
          <a:stretch>
            <a:fillRect/>
          </a:stretch>
        </p:blipFill>
        <p:spPr>
          <a:xfrm>
            <a:off x="1516452" y="1971239"/>
            <a:ext cx="702300" cy="702300"/>
          </a:xfrm>
          <a:prstGeom prst="rect">
            <a:avLst/>
          </a:prstGeom>
          <a:noFill/>
          <a:ln>
            <a:noFill/>
          </a:ln>
        </p:spPr>
      </p:pic>
      <p:pic>
        <p:nvPicPr>
          <p:cNvPr id="572" name="Shape 572"/>
          <p:cNvPicPr preferRelativeResize="0"/>
          <p:nvPr/>
        </p:nvPicPr>
        <p:blipFill>
          <a:blip r:embed="rId5">
            <a:alphaModFix/>
          </a:blip>
          <a:stretch>
            <a:fillRect/>
          </a:stretch>
        </p:blipFill>
        <p:spPr>
          <a:xfrm>
            <a:off x="415700" y="1254272"/>
            <a:ext cx="534374" cy="534374"/>
          </a:xfrm>
          <a:prstGeom prst="rect">
            <a:avLst/>
          </a:prstGeom>
          <a:noFill/>
          <a:ln>
            <a:noFill/>
          </a:ln>
        </p:spPr>
      </p:pic>
      <p:pic>
        <p:nvPicPr>
          <p:cNvPr id="573" name="Shape 573"/>
          <p:cNvPicPr preferRelativeResize="0"/>
          <p:nvPr/>
        </p:nvPicPr>
        <p:blipFill>
          <a:blip r:embed="rId6">
            <a:alphaModFix/>
          </a:blip>
          <a:stretch>
            <a:fillRect/>
          </a:stretch>
        </p:blipFill>
        <p:spPr>
          <a:xfrm>
            <a:off x="1024407" y="1834849"/>
            <a:ext cx="562500" cy="562500"/>
          </a:xfrm>
          <a:prstGeom prst="rect">
            <a:avLst/>
          </a:prstGeom>
          <a:noFill/>
          <a:ln>
            <a:noFill/>
          </a:ln>
        </p:spPr>
      </p:pic>
      <p:sp>
        <p:nvSpPr>
          <p:cNvPr id="574" name="Shape 574"/>
          <p:cNvSpPr txBox="1"/>
          <p:nvPr/>
        </p:nvSpPr>
        <p:spPr>
          <a:xfrm>
            <a:off x="879170" y="1009653"/>
            <a:ext cx="21072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Resource Group</a:t>
            </a:r>
          </a:p>
        </p:txBody>
      </p:sp>
      <p:sp>
        <p:nvSpPr>
          <p:cNvPr id="575" name="Shape 575"/>
          <p:cNvSpPr txBox="1"/>
          <p:nvPr/>
        </p:nvSpPr>
        <p:spPr>
          <a:xfrm>
            <a:off x="1426802" y="1504925"/>
            <a:ext cx="30876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仮想ネットワーク(VNET)</a:t>
            </a:r>
          </a:p>
        </p:txBody>
      </p:sp>
      <p:sp>
        <p:nvSpPr>
          <p:cNvPr id="576" name="Shape 576"/>
          <p:cNvSpPr txBox="1"/>
          <p:nvPr/>
        </p:nvSpPr>
        <p:spPr>
          <a:xfrm>
            <a:off x="2129100" y="2142050"/>
            <a:ext cx="45438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ネットワークセキュリティグループ(NSG)</a:t>
            </a:r>
          </a:p>
        </p:txBody>
      </p:sp>
      <p:sp>
        <p:nvSpPr>
          <p:cNvPr id="577" name="Shape 577"/>
          <p:cNvSpPr txBox="1"/>
          <p:nvPr/>
        </p:nvSpPr>
        <p:spPr>
          <a:xfrm>
            <a:off x="2809875" y="2779200"/>
            <a:ext cx="45753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仮想マシン　OSはUbuntu 16.04 LTS</a:t>
            </a:r>
          </a:p>
        </p:txBody>
      </p:sp>
      <p:sp>
        <p:nvSpPr>
          <p:cNvPr id="578" name="Shape 578"/>
          <p:cNvSpPr txBox="1"/>
          <p:nvPr/>
        </p:nvSpPr>
        <p:spPr>
          <a:xfrm>
            <a:off x="6983524" y="1504901"/>
            <a:ext cx="1742400" cy="466200"/>
          </a:xfrm>
          <a:prstGeom prst="rect">
            <a:avLst/>
          </a:prstGeom>
          <a:solidFill>
            <a:srgbClr val="43434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600"/>
              </a:spcBef>
              <a:buNone/>
            </a:pPr>
            <a:r>
              <a:rPr lang="en" sz="1800" b="1">
                <a:solidFill>
                  <a:srgbClr val="FFFFFF"/>
                </a:solidFill>
                <a:latin typeface="PT Serif"/>
                <a:ea typeface="PT Serif"/>
                <a:cs typeface="PT Serif"/>
                <a:sym typeface="PT Serif"/>
              </a:rPr>
              <a:t>東日本</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Shape 583"/>
          <p:cNvSpPr/>
          <p:nvPr/>
        </p:nvSpPr>
        <p:spPr>
          <a:xfrm>
            <a:off x="525675" y="5564126"/>
            <a:ext cx="2737700" cy="1142984"/>
          </a:xfrm>
          <a:custGeom>
            <a:avLst/>
            <a:gdLst/>
            <a:ahLst/>
            <a:cxnLst/>
            <a:rect l="0" t="0" r="0" b="0"/>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666666"/>
          </a:solidFill>
          <a:ln>
            <a:noFill/>
          </a:ln>
        </p:spPr>
        <p:txBody>
          <a:bodyPr wrap="square" lIns="91425" tIns="91425" rIns="91425" bIns="91425" anchor="ctr" anchorCtr="0">
            <a:noAutofit/>
          </a:bodyPr>
          <a:lstStyle/>
          <a:p>
            <a:pPr marL="0" lvl="0" indent="0">
              <a:spcBef>
                <a:spcPts val="0"/>
              </a:spcBef>
              <a:buNone/>
            </a:pPr>
            <a:endParaRPr/>
          </a:p>
        </p:txBody>
      </p:sp>
      <p:sp>
        <p:nvSpPr>
          <p:cNvPr id="584" name="Shape 584"/>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Resource Group</a:t>
            </a:r>
          </a:p>
        </p:txBody>
      </p:sp>
      <p:sp>
        <p:nvSpPr>
          <p:cNvPr id="585" name="Shape 585"/>
          <p:cNvSpPr txBox="1"/>
          <p:nvPr/>
        </p:nvSpPr>
        <p:spPr>
          <a:xfrm>
            <a:off x="460200" y="1281000"/>
            <a:ext cx="8223600" cy="42960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Azureの各リソースをまとめて管理する箱のようなもの</a:t>
            </a:r>
          </a:p>
          <a:p>
            <a:pPr marL="0" lvl="0" indent="0" rtl="0">
              <a:spcBef>
                <a:spcPts val="600"/>
              </a:spcBef>
              <a:buNone/>
            </a:pPr>
            <a:br>
              <a:rPr lang="en" sz="1800" b="1">
                <a:solidFill>
                  <a:srgbClr val="1D1D1B"/>
                </a:solidFill>
                <a:latin typeface="PT Serif"/>
                <a:ea typeface="PT Serif"/>
                <a:cs typeface="PT Serif"/>
                <a:sym typeface="PT Serif"/>
              </a:rPr>
            </a:br>
            <a:r>
              <a:rPr lang="en" sz="1800" b="1">
                <a:solidFill>
                  <a:srgbClr val="1D1D1B"/>
                </a:solidFill>
                <a:latin typeface="PT Serif"/>
                <a:ea typeface="PT Serif"/>
                <a:cs typeface="PT Serif"/>
                <a:sym typeface="PT Serif"/>
              </a:rPr>
              <a:t>すべてのリソースはいづれかのリソースグループに属している必要がある</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リソースグループ単位で削除や複製も可能</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１プロジェクトで１リソースグループや、１モジュールで１リソースグループなど、意味のある単位で管理する</a:t>
            </a:r>
          </a:p>
        </p:txBody>
      </p:sp>
      <p:pic>
        <p:nvPicPr>
          <p:cNvPr id="586" name="Shape 586"/>
          <p:cNvPicPr preferRelativeResize="0"/>
          <p:nvPr/>
        </p:nvPicPr>
        <p:blipFill>
          <a:blip r:embed="rId3">
            <a:alphaModFix/>
          </a:blip>
          <a:stretch>
            <a:fillRect/>
          </a:stretch>
        </p:blipFill>
        <p:spPr>
          <a:xfrm>
            <a:off x="2434150" y="5098846"/>
            <a:ext cx="648134" cy="648150"/>
          </a:xfrm>
          <a:prstGeom prst="rect">
            <a:avLst/>
          </a:prstGeom>
          <a:noFill/>
          <a:ln>
            <a:noFill/>
          </a:ln>
        </p:spPr>
      </p:pic>
      <p:pic>
        <p:nvPicPr>
          <p:cNvPr id="587" name="Shape 587"/>
          <p:cNvPicPr preferRelativeResize="0"/>
          <p:nvPr/>
        </p:nvPicPr>
        <p:blipFill>
          <a:blip r:embed="rId4">
            <a:alphaModFix/>
          </a:blip>
          <a:stretch>
            <a:fillRect/>
          </a:stretch>
        </p:blipFill>
        <p:spPr>
          <a:xfrm>
            <a:off x="1328427" y="4861814"/>
            <a:ext cx="702300" cy="702300"/>
          </a:xfrm>
          <a:prstGeom prst="rect">
            <a:avLst/>
          </a:prstGeom>
          <a:noFill/>
          <a:ln>
            <a:noFill/>
          </a:ln>
        </p:spPr>
      </p:pic>
      <p:pic>
        <p:nvPicPr>
          <p:cNvPr id="588" name="Shape 588"/>
          <p:cNvPicPr preferRelativeResize="0"/>
          <p:nvPr/>
        </p:nvPicPr>
        <p:blipFill>
          <a:blip r:embed="rId5">
            <a:alphaModFix/>
          </a:blip>
          <a:stretch>
            <a:fillRect/>
          </a:stretch>
        </p:blipFill>
        <p:spPr>
          <a:xfrm>
            <a:off x="915357" y="5141674"/>
            <a:ext cx="562500" cy="562500"/>
          </a:xfrm>
          <a:prstGeom prst="rect">
            <a:avLst/>
          </a:prstGeom>
          <a:noFill/>
          <a:ln>
            <a:noFill/>
          </a:ln>
        </p:spPr>
      </p:pic>
      <p:pic>
        <p:nvPicPr>
          <p:cNvPr id="589" name="Shape 589"/>
          <p:cNvPicPr preferRelativeResize="0"/>
          <p:nvPr/>
        </p:nvPicPr>
        <p:blipFill>
          <a:blip r:embed="rId6">
            <a:alphaModFix/>
          </a:blip>
          <a:stretch>
            <a:fillRect/>
          </a:stretch>
        </p:blipFill>
        <p:spPr>
          <a:xfrm>
            <a:off x="765925" y="4536349"/>
            <a:ext cx="562500" cy="562500"/>
          </a:xfrm>
          <a:prstGeom prst="rect">
            <a:avLst/>
          </a:prstGeom>
          <a:noFill/>
          <a:ln>
            <a:noFill/>
          </a:ln>
        </p:spPr>
      </p:pic>
      <p:pic>
        <p:nvPicPr>
          <p:cNvPr id="590" name="Shape 590"/>
          <p:cNvPicPr preferRelativeResize="0"/>
          <p:nvPr/>
        </p:nvPicPr>
        <p:blipFill>
          <a:blip r:embed="rId7">
            <a:alphaModFix/>
          </a:blip>
          <a:stretch>
            <a:fillRect/>
          </a:stretch>
        </p:blipFill>
        <p:spPr>
          <a:xfrm>
            <a:off x="1926128" y="4466431"/>
            <a:ext cx="702300" cy="702319"/>
          </a:xfrm>
          <a:prstGeom prst="rect">
            <a:avLst/>
          </a:prstGeom>
          <a:noFill/>
          <a:ln>
            <a:noFill/>
          </a:ln>
        </p:spPr>
      </p:pic>
      <p:sp>
        <p:nvSpPr>
          <p:cNvPr id="591" name="Shape 591"/>
          <p:cNvSpPr txBox="1"/>
          <p:nvPr/>
        </p:nvSpPr>
        <p:spPr>
          <a:xfrm>
            <a:off x="2952525" y="6144600"/>
            <a:ext cx="31899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Project 1</a:t>
            </a:r>
            <a:br>
              <a:rPr lang="en" sz="1800" b="1">
                <a:solidFill>
                  <a:srgbClr val="1D1D1B"/>
                </a:solidFill>
                <a:latin typeface="PT Serif"/>
                <a:ea typeface="PT Serif"/>
                <a:cs typeface="PT Serif"/>
                <a:sym typeface="PT Serif"/>
              </a:rPr>
            </a:br>
            <a:r>
              <a:rPr lang="en" sz="1800" b="1">
                <a:solidFill>
                  <a:srgbClr val="1D1D1B"/>
                </a:solidFill>
                <a:latin typeface="PT Serif"/>
                <a:ea typeface="PT Serif"/>
                <a:cs typeface="PT Serif"/>
                <a:sym typeface="PT Serif"/>
              </a:rPr>
              <a:t>Resource Group</a:t>
            </a:r>
          </a:p>
        </p:txBody>
      </p:sp>
      <p:sp>
        <p:nvSpPr>
          <p:cNvPr id="592" name="Shape 592"/>
          <p:cNvSpPr/>
          <p:nvPr/>
        </p:nvSpPr>
        <p:spPr>
          <a:xfrm>
            <a:off x="4876575" y="5634051"/>
            <a:ext cx="2737700" cy="1142984"/>
          </a:xfrm>
          <a:custGeom>
            <a:avLst/>
            <a:gdLst/>
            <a:ahLst/>
            <a:cxnLst/>
            <a:rect l="0" t="0" r="0" b="0"/>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666666"/>
          </a:solidFill>
          <a:ln>
            <a:noFill/>
          </a:ln>
        </p:spPr>
        <p:txBody>
          <a:bodyPr wrap="square" lIns="91425" tIns="91425" rIns="91425" bIns="91425" anchor="ctr" anchorCtr="0">
            <a:noAutofit/>
          </a:bodyPr>
          <a:lstStyle/>
          <a:p>
            <a:pPr marL="0" lvl="0" indent="0">
              <a:spcBef>
                <a:spcPts val="0"/>
              </a:spcBef>
              <a:buNone/>
            </a:pPr>
            <a:endParaRPr/>
          </a:p>
        </p:txBody>
      </p:sp>
      <p:pic>
        <p:nvPicPr>
          <p:cNvPr id="593" name="Shape 593"/>
          <p:cNvPicPr preferRelativeResize="0"/>
          <p:nvPr/>
        </p:nvPicPr>
        <p:blipFill>
          <a:blip r:embed="rId3">
            <a:alphaModFix/>
          </a:blip>
          <a:stretch>
            <a:fillRect/>
          </a:stretch>
        </p:blipFill>
        <p:spPr>
          <a:xfrm>
            <a:off x="6785050" y="5168771"/>
            <a:ext cx="648134" cy="648150"/>
          </a:xfrm>
          <a:prstGeom prst="rect">
            <a:avLst/>
          </a:prstGeom>
          <a:noFill/>
          <a:ln>
            <a:noFill/>
          </a:ln>
        </p:spPr>
      </p:pic>
      <p:pic>
        <p:nvPicPr>
          <p:cNvPr id="594" name="Shape 594"/>
          <p:cNvPicPr preferRelativeResize="0"/>
          <p:nvPr/>
        </p:nvPicPr>
        <p:blipFill>
          <a:blip r:embed="rId4">
            <a:alphaModFix/>
          </a:blip>
          <a:stretch>
            <a:fillRect/>
          </a:stretch>
        </p:blipFill>
        <p:spPr>
          <a:xfrm>
            <a:off x="5679327" y="4931739"/>
            <a:ext cx="702300" cy="702300"/>
          </a:xfrm>
          <a:prstGeom prst="rect">
            <a:avLst/>
          </a:prstGeom>
          <a:noFill/>
          <a:ln>
            <a:noFill/>
          </a:ln>
        </p:spPr>
      </p:pic>
      <p:pic>
        <p:nvPicPr>
          <p:cNvPr id="595" name="Shape 595"/>
          <p:cNvPicPr preferRelativeResize="0"/>
          <p:nvPr/>
        </p:nvPicPr>
        <p:blipFill>
          <a:blip r:embed="rId5">
            <a:alphaModFix/>
          </a:blip>
          <a:stretch>
            <a:fillRect/>
          </a:stretch>
        </p:blipFill>
        <p:spPr>
          <a:xfrm>
            <a:off x="5266257" y="5211599"/>
            <a:ext cx="562500" cy="562500"/>
          </a:xfrm>
          <a:prstGeom prst="rect">
            <a:avLst/>
          </a:prstGeom>
          <a:noFill/>
          <a:ln>
            <a:noFill/>
          </a:ln>
        </p:spPr>
      </p:pic>
      <p:pic>
        <p:nvPicPr>
          <p:cNvPr id="596" name="Shape 596"/>
          <p:cNvPicPr preferRelativeResize="0"/>
          <p:nvPr/>
        </p:nvPicPr>
        <p:blipFill>
          <a:blip r:embed="rId6">
            <a:alphaModFix/>
          </a:blip>
          <a:stretch>
            <a:fillRect/>
          </a:stretch>
        </p:blipFill>
        <p:spPr>
          <a:xfrm>
            <a:off x="5116825" y="4606274"/>
            <a:ext cx="562500" cy="562500"/>
          </a:xfrm>
          <a:prstGeom prst="rect">
            <a:avLst/>
          </a:prstGeom>
          <a:noFill/>
          <a:ln>
            <a:noFill/>
          </a:ln>
        </p:spPr>
      </p:pic>
      <p:pic>
        <p:nvPicPr>
          <p:cNvPr id="597" name="Shape 597"/>
          <p:cNvPicPr preferRelativeResize="0"/>
          <p:nvPr/>
        </p:nvPicPr>
        <p:blipFill>
          <a:blip r:embed="rId7">
            <a:alphaModFix/>
          </a:blip>
          <a:stretch>
            <a:fillRect/>
          </a:stretch>
        </p:blipFill>
        <p:spPr>
          <a:xfrm>
            <a:off x="6277028" y="4536356"/>
            <a:ext cx="702300" cy="702319"/>
          </a:xfrm>
          <a:prstGeom prst="rect">
            <a:avLst/>
          </a:prstGeom>
          <a:noFill/>
          <a:ln>
            <a:noFill/>
          </a:ln>
        </p:spPr>
      </p:pic>
      <p:sp>
        <p:nvSpPr>
          <p:cNvPr id="598" name="Shape 598"/>
          <p:cNvSpPr txBox="1"/>
          <p:nvPr/>
        </p:nvSpPr>
        <p:spPr>
          <a:xfrm>
            <a:off x="7303425" y="6144600"/>
            <a:ext cx="31899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Project 2</a:t>
            </a:r>
            <a:br>
              <a:rPr lang="en" sz="1800" b="1">
                <a:solidFill>
                  <a:srgbClr val="1D1D1B"/>
                </a:solidFill>
                <a:latin typeface="PT Serif"/>
                <a:ea typeface="PT Serif"/>
                <a:cs typeface="PT Serif"/>
                <a:sym typeface="PT Serif"/>
              </a:rPr>
            </a:br>
            <a:r>
              <a:rPr lang="en" sz="1800" b="1">
                <a:solidFill>
                  <a:srgbClr val="1D1D1B"/>
                </a:solidFill>
                <a:latin typeface="PT Serif"/>
                <a:ea typeface="PT Serif"/>
                <a:cs typeface="PT Serif"/>
                <a:sym typeface="PT Serif"/>
              </a:rPr>
              <a:t>Resource Group</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p:nvPr/>
        </p:nvSpPr>
        <p:spPr>
          <a:xfrm>
            <a:off x="2507903" y="4437525"/>
            <a:ext cx="3991500" cy="2181600"/>
          </a:xfrm>
          <a:prstGeom prst="rect">
            <a:avLst/>
          </a:prstGeom>
          <a:noFill/>
          <a:ln w="28575" cap="flat" cmpd="sng">
            <a:solidFill>
              <a:srgbClr val="0000FF"/>
            </a:solidFill>
            <a:prstDash val="dot"/>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604" name="Shape 604"/>
          <p:cNvSpPr txBox="1">
            <a:spLocks noGrp="1"/>
          </p:cNvSpPr>
          <p:nvPr>
            <p:ph type="title"/>
          </p:nvPr>
        </p:nvSpPr>
        <p:spPr>
          <a:xfrm>
            <a:off x="2122950" y="150900"/>
            <a:ext cx="4974300" cy="1143000"/>
          </a:xfrm>
          <a:prstGeom prst="rect">
            <a:avLst/>
          </a:prstGeom>
        </p:spPr>
        <p:txBody>
          <a:bodyPr wrap="square" lIns="91425" tIns="91425" rIns="91425" bIns="91425" anchor="ctr" anchorCtr="0">
            <a:noAutofit/>
          </a:bodyPr>
          <a:lstStyle/>
          <a:p>
            <a:pPr marL="0" lvl="0" indent="0" rtl="0">
              <a:spcBef>
                <a:spcPts val="0"/>
              </a:spcBef>
              <a:buNone/>
            </a:pPr>
            <a:r>
              <a:rPr lang="en" sz="2400"/>
              <a:t>仮想ネットワーク(VNET)</a:t>
            </a:r>
          </a:p>
        </p:txBody>
      </p:sp>
      <p:sp>
        <p:nvSpPr>
          <p:cNvPr id="605" name="Shape 605"/>
          <p:cNvSpPr txBox="1"/>
          <p:nvPr/>
        </p:nvSpPr>
        <p:spPr>
          <a:xfrm>
            <a:off x="457200" y="1441500"/>
            <a:ext cx="7551300" cy="42960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Azure内部のユーザ独自のネットワーク</a:t>
            </a:r>
          </a:p>
          <a:p>
            <a:pPr marL="0" lvl="0" indent="0" rtl="0">
              <a:spcBef>
                <a:spcPts val="600"/>
              </a:spcBef>
              <a:buNone/>
            </a:pPr>
            <a:br>
              <a:rPr lang="en" sz="1800" b="1">
                <a:solidFill>
                  <a:srgbClr val="1D1D1B"/>
                </a:solidFill>
                <a:latin typeface="PT Serif"/>
                <a:ea typeface="PT Serif"/>
                <a:cs typeface="PT Serif"/>
                <a:sym typeface="PT Serif"/>
              </a:rPr>
            </a:br>
            <a:r>
              <a:rPr lang="en" sz="1800" b="1">
                <a:solidFill>
                  <a:srgbClr val="1D1D1B"/>
                </a:solidFill>
                <a:latin typeface="PT Serif"/>
                <a:ea typeface="PT Serif"/>
                <a:cs typeface="PT Serif"/>
                <a:sym typeface="PT Serif"/>
              </a:rPr>
              <a:t>仮想ネットワーク同士は互いに独立に存在</a:t>
            </a:r>
            <a:br>
              <a:rPr lang="en" sz="1800" b="1">
                <a:solidFill>
                  <a:srgbClr val="1D1D1B"/>
                </a:solidFill>
                <a:latin typeface="PT Serif"/>
                <a:ea typeface="PT Serif"/>
                <a:cs typeface="PT Serif"/>
                <a:sym typeface="PT Serif"/>
              </a:rPr>
            </a:br>
            <a:endParaRPr lang="en"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仮想ネットワークの中に1000個*までサブネットを作成可能</a:t>
            </a:r>
            <a:br>
              <a:rPr lang="en" sz="1800" b="1">
                <a:solidFill>
                  <a:srgbClr val="1D1D1B"/>
                </a:solidFill>
                <a:latin typeface="PT Serif"/>
                <a:ea typeface="PT Serif"/>
                <a:cs typeface="PT Serif"/>
                <a:sym typeface="PT Serif"/>
              </a:rPr>
            </a:br>
            <a:endParaRPr lang="en"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同一仮想ネットワークのサブネット間の通信は可能</a:t>
            </a:r>
            <a:br>
              <a:rPr lang="en" sz="1800" b="1">
                <a:solidFill>
                  <a:srgbClr val="1D1D1B"/>
                </a:solidFill>
                <a:latin typeface="PT Serif"/>
                <a:ea typeface="PT Serif"/>
                <a:cs typeface="PT Serif"/>
                <a:sym typeface="PT Serif"/>
              </a:rPr>
            </a:br>
            <a:endParaRPr lang="en" sz="1800" b="1">
              <a:solidFill>
                <a:srgbClr val="1D1D1B"/>
              </a:solidFill>
              <a:latin typeface="PT Serif"/>
              <a:ea typeface="PT Serif"/>
              <a:cs typeface="PT Serif"/>
              <a:sym typeface="PT Serif"/>
            </a:endParaRPr>
          </a:p>
        </p:txBody>
      </p:sp>
      <p:pic>
        <p:nvPicPr>
          <p:cNvPr id="606" name="Shape 606"/>
          <p:cNvPicPr preferRelativeResize="0"/>
          <p:nvPr/>
        </p:nvPicPr>
        <p:blipFill>
          <a:blip r:embed="rId3">
            <a:alphaModFix/>
          </a:blip>
          <a:stretch>
            <a:fillRect/>
          </a:stretch>
        </p:blipFill>
        <p:spPr>
          <a:xfrm>
            <a:off x="2119328" y="3932900"/>
            <a:ext cx="988425" cy="988425"/>
          </a:xfrm>
          <a:prstGeom prst="rect">
            <a:avLst/>
          </a:prstGeom>
          <a:noFill/>
          <a:ln>
            <a:noFill/>
          </a:ln>
        </p:spPr>
      </p:pic>
      <p:sp>
        <p:nvSpPr>
          <p:cNvPr id="607" name="Shape 607"/>
          <p:cNvSpPr txBox="1"/>
          <p:nvPr/>
        </p:nvSpPr>
        <p:spPr>
          <a:xfrm>
            <a:off x="4733928" y="6179935"/>
            <a:ext cx="2097900" cy="4392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192.168.0.0/22</a:t>
            </a:r>
          </a:p>
        </p:txBody>
      </p:sp>
      <p:sp>
        <p:nvSpPr>
          <p:cNvPr id="608" name="Shape 608"/>
          <p:cNvSpPr/>
          <p:nvPr/>
        </p:nvSpPr>
        <p:spPr>
          <a:xfrm>
            <a:off x="2899378" y="4670775"/>
            <a:ext cx="1452900" cy="1634400"/>
          </a:xfrm>
          <a:prstGeom prst="rect">
            <a:avLst/>
          </a:prstGeom>
          <a:noFill/>
          <a:ln w="28575" cap="flat" cmpd="sng">
            <a:solidFill>
              <a:srgbClr val="0000FF"/>
            </a:solidFill>
            <a:prstDash val="dot"/>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609" name="Shape 609"/>
          <p:cNvSpPr/>
          <p:nvPr/>
        </p:nvSpPr>
        <p:spPr>
          <a:xfrm>
            <a:off x="4733928" y="4670775"/>
            <a:ext cx="1563900" cy="1634400"/>
          </a:xfrm>
          <a:prstGeom prst="rect">
            <a:avLst/>
          </a:prstGeom>
          <a:noFill/>
          <a:ln w="28575" cap="flat" cmpd="sng">
            <a:solidFill>
              <a:srgbClr val="0000FF"/>
            </a:solidFill>
            <a:prstDash val="dot"/>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610" name="Shape 610"/>
          <p:cNvSpPr txBox="1"/>
          <p:nvPr/>
        </p:nvSpPr>
        <p:spPr>
          <a:xfrm>
            <a:off x="2899378" y="4491488"/>
            <a:ext cx="2097900" cy="4392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Subnet 1</a:t>
            </a:r>
          </a:p>
        </p:txBody>
      </p:sp>
      <p:sp>
        <p:nvSpPr>
          <p:cNvPr id="611" name="Shape 611"/>
          <p:cNvSpPr txBox="1"/>
          <p:nvPr/>
        </p:nvSpPr>
        <p:spPr>
          <a:xfrm>
            <a:off x="4733928" y="4491506"/>
            <a:ext cx="2097900" cy="4392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Subnet 2</a:t>
            </a:r>
          </a:p>
        </p:txBody>
      </p:sp>
      <p:sp>
        <p:nvSpPr>
          <p:cNvPr id="612" name="Shape 612"/>
          <p:cNvSpPr txBox="1"/>
          <p:nvPr/>
        </p:nvSpPr>
        <p:spPr>
          <a:xfrm>
            <a:off x="2899378" y="5865985"/>
            <a:ext cx="2097900" cy="4392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200" b="1">
                <a:solidFill>
                  <a:srgbClr val="1D1D1B"/>
                </a:solidFill>
                <a:latin typeface="PT Serif"/>
                <a:ea typeface="PT Serif"/>
                <a:cs typeface="PT Serif"/>
                <a:sym typeface="PT Serif"/>
              </a:rPr>
              <a:t>192.168.0.0/24</a:t>
            </a:r>
          </a:p>
        </p:txBody>
      </p:sp>
      <p:sp>
        <p:nvSpPr>
          <p:cNvPr id="613" name="Shape 613"/>
          <p:cNvSpPr txBox="1"/>
          <p:nvPr/>
        </p:nvSpPr>
        <p:spPr>
          <a:xfrm>
            <a:off x="4733928" y="5865985"/>
            <a:ext cx="2097900" cy="4392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200" b="1">
                <a:solidFill>
                  <a:srgbClr val="1D1D1B"/>
                </a:solidFill>
                <a:latin typeface="PT Serif"/>
                <a:ea typeface="PT Serif"/>
                <a:cs typeface="PT Serif"/>
                <a:sym typeface="PT Serif"/>
              </a:rPr>
              <a:t>192.168.1.0/24</a:t>
            </a:r>
          </a:p>
        </p:txBody>
      </p:sp>
      <p:sp>
        <p:nvSpPr>
          <p:cNvPr id="614" name="Shape 614"/>
          <p:cNvSpPr txBox="1"/>
          <p:nvPr/>
        </p:nvSpPr>
        <p:spPr>
          <a:xfrm>
            <a:off x="3031553" y="3935863"/>
            <a:ext cx="2097900" cy="4392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VNET</a:t>
            </a:r>
          </a:p>
        </p:txBody>
      </p:sp>
      <p:cxnSp>
        <p:nvCxnSpPr>
          <p:cNvPr id="615" name="Shape 615"/>
          <p:cNvCxnSpPr/>
          <p:nvPr/>
        </p:nvCxnSpPr>
        <p:spPr>
          <a:xfrm>
            <a:off x="4010450" y="5270000"/>
            <a:ext cx="1189200" cy="19200"/>
          </a:xfrm>
          <a:prstGeom prst="straightConnector1">
            <a:avLst/>
          </a:prstGeom>
          <a:noFill/>
          <a:ln w="38100" cap="flat" cmpd="sng">
            <a:solidFill>
              <a:schemeClr val="dk2"/>
            </a:solidFill>
            <a:prstDash val="solid"/>
            <a:round/>
            <a:headEnd type="none" w="lg" len="lg"/>
            <a:tailEnd type="triangle" w="lg" len="lg"/>
          </a:ln>
        </p:spPr>
      </p:cxnSp>
      <p:cxnSp>
        <p:nvCxnSpPr>
          <p:cNvPr id="616" name="Shape 616"/>
          <p:cNvCxnSpPr/>
          <p:nvPr/>
        </p:nvCxnSpPr>
        <p:spPr>
          <a:xfrm rot="10800000">
            <a:off x="3929625" y="5647775"/>
            <a:ext cx="1195200" cy="0"/>
          </a:xfrm>
          <a:prstGeom prst="straightConnector1">
            <a:avLst/>
          </a:prstGeom>
          <a:noFill/>
          <a:ln w="38100" cap="flat" cmpd="sng">
            <a:solidFill>
              <a:schemeClr val="dk2"/>
            </a:solidFill>
            <a:prstDash val="solid"/>
            <a:round/>
            <a:headEnd type="none" w="lg" len="lg"/>
            <a:tailEnd type="triangle" w="lg" len="lg"/>
          </a:ln>
        </p:spPr>
      </p:cxnSp>
      <p:sp>
        <p:nvSpPr>
          <p:cNvPr id="617" name="Shape 617"/>
          <p:cNvSpPr txBox="1"/>
          <p:nvPr/>
        </p:nvSpPr>
        <p:spPr>
          <a:xfrm>
            <a:off x="-1105650" y="2181400"/>
            <a:ext cx="7339200" cy="856200"/>
          </a:xfrm>
          <a:prstGeom prst="rect">
            <a:avLst/>
          </a:prstGeom>
          <a:noFill/>
          <a:ln>
            <a:noFill/>
          </a:ln>
        </p:spPr>
        <p:txBody>
          <a:bodyPr wrap="square" lIns="91425" tIns="91425" rIns="91425" bIns="91425" anchor="t" anchorCtr="0">
            <a:noAutofit/>
          </a:bodyPr>
          <a:lstStyle/>
          <a:p>
            <a:pPr marL="0" lvl="0" indent="0">
              <a:spcBef>
                <a:spcPts val="0"/>
              </a:spcBef>
              <a:buNone/>
            </a:pPr>
            <a:endParaRPr/>
          </a:p>
        </p:txBody>
      </p:sp>
      <p:sp>
        <p:nvSpPr>
          <p:cNvPr id="618" name="Shape 618"/>
          <p:cNvSpPr/>
          <p:nvPr/>
        </p:nvSpPr>
        <p:spPr>
          <a:xfrm>
            <a:off x="4293000" y="5225939"/>
            <a:ext cx="558000" cy="569100"/>
          </a:xfrm>
          <a:prstGeom prst="ellipse">
            <a:avLst/>
          </a:prstGeom>
          <a:noFill/>
          <a:ln w="114300"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Shape 623"/>
          <p:cNvSpPr txBox="1">
            <a:spLocks noGrp="1"/>
          </p:cNvSpPr>
          <p:nvPr>
            <p:ph type="title"/>
          </p:nvPr>
        </p:nvSpPr>
        <p:spPr>
          <a:xfrm>
            <a:off x="2122950" y="150900"/>
            <a:ext cx="4974300" cy="1143000"/>
          </a:xfrm>
          <a:prstGeom prst="rect">
            <a:avLst/>
          </a:prstGeom>
        </p:spPr>
        <p:txBody>
          <a:bodyPr wrap="square" lIns="91425" tIns="91425" rIns="91425" bIns="91425" anchor="ctr" anchorCtr="0">
            <a:noAutofit/>
          </a:bodyPr>
          <a:lstStyle/>
          <a:p>
            <a:pPr marL="0" lvl="0" indent="0" rtl="0">
              <a:spcBef>
                <a:spcPts val="0"/>
              </a:spcBef>
              <a:buNone/>
            </a:pPr>
            <a:r>
              <a:rPr lang="en" sz="2400"/>
              <a:t>Network Security Group</a:t>
            </a:r>
          </a:p>
        </p:txBody>
      </p:sp>
      <p:sp>
        <p:nvSpPr>
          <p:cNvPr id="624" name="Shape 624"/>
          <p:cNvSpPr txBox="1"/>
          <p:nvPr/>
        </p:nvSpPr>
        <p:spPr>
          <a:xfrm>
            <a:off x="457200" y="1293900"/>
            <a:ext cx="7551300" cy="18138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Azure Virtual Network (VNet) のセキュリティ規則を定義可能</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VNETのサブネットに関連付けるだけでなく、VMにアタッチされた個々のネットワークインターフェース(NIC)にも関連付けが可能</a:t>
            </a:r>
          </a:p>
          <a:p>
            <a:pPr marL="0" lvl="0" indent="0" rtl="0">
              <a:spcBef>
                <a:spcPts val="600"/>
              </a:spcBef>
              <a:buNone/>
            </a:pPr>
            <a:endParaRPr>
              <a:solidFill>
                <a:srgbClr val="1D1D1B"/>
              </a:solidFill>
              <a:latin typeface="PT Serif"/>
              <a:ea typeface="PT Serif"/>
              <a:cs typeface="PT Serif"/>
              <a:sym typeface="PT Serif"/>
            </a:endParaRPr>
          </a:p>
        </p:txBody>
      </p:sp>
      <p:sp>
        <p:nvSpPr>
          <p:cNvPr id="625" name="Shape 625"/>
          <p:cNvSpPr/>
          <p:nvPr/>
        </p:nvSpPr>
        <p:spPr>
          <a:xfrm>
            <a:off x="2662525" y="3603816"/>
            <a:ext cx="6260400" cy="3182700"/>
          </a:xfrm>
          <a:prstGeom prst="rect">
            <a:avLst/>
          </a:prstGeom>
          <a:noFill/>
          <a:ln w="28575" cap="flat" cmpd="sng">
            <a:solidFill>
              <a:srgbClr val="0000FF"/>
            </a:solidFill>
            <a:prstDash val="dot"/>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pic>
        <p:nvPicPr>
          <p:cNvPr id="626" name="Shape 626"/>
          <p:cNvPicPr preferRelativeResize="0"/>
          <p:nvPr/>
        </p:nvPicPr>
        <p:blipFill>
          <a:blip r:embed="rId3">
            <a:alphaModFix/>
          </a:blip>
          <a:stretch>
            <a:fillRect/>
          </a:stretch>
        </p:blipFill>
        <p:spPr>
          <a:xfrm>
            <a:off x="2387395" y="3117050"/>
            <a:ext cx="988425" cy="988425"/>
          </a:xfrm>
          <a:prstGeom prst="rect">
            <a:avLst/>
          </a:prstGeom>
          <a:noFill/>
          <a:ln>
            <a:noFill/>
          </a:ln>
        </p:spPr>
      </p:pic>
      <p:sp>
        <p:nvSpPr>
          <p:cNvPr id="627" name="Shape 627"/>
          <p:cNvSpPr txBox="1"/>
          <p:nvPr/>
        </p:nvSpPr>
        <p:spPr>
          <a:xfrm>
            <a:off x="6824928" y="6347351"/>
            <a:ext cx="2097900" cy="4392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192.168.0.0/22</a:t>
            </a:r>
          </a:p>
        </p:txBody>
      </p:sp>
      <p:sp>
        <p:nvSpPr>
          <p:cNvPr id="628" name="Shape 628"/>
          <p:cNvSpPr/>
          <p:nvPr/>
        </p:nvSpPr>
        <p:spPr>
          <a:xfrm>
            <a:off x="2961600" y="3868000"/>
            <a:ext cx="2805600" cy="2612100"/>
          </a:xfrm>
          <a:prstGeom prst="rect">
            <a:avLst/>
          </a:prstGeom>
          <a:noFill/>
          <a:ln w="28575" cap="flat" cmpd="sng">
            <a:solidFill>
              <a:srgbClr val="0000FF"/>
            </a:solidFill>
            <a:prstDash val="dot"/>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629" name="Shape 629"/>
          <p:cNvSpPr txBox="1"/>
          <p:nvPr/>
        </p:nvSpPr>
        <p:spPr>
          <a:xfrm>
            <a:off x="2961599" y="3758879"/>
            <a:ext cx="3794400" cy="7020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Subnet 1</a:t>
            </a:r>
          </a:p>
        </p:txBody>
      </p:sp>
      <p:sp>
        <p:nvSpPr>
          <p:cNvPr id="630" name="Shape 630"/>
          <p:cNvSpPr txBox="1"/>
          <p:nvPr/>
        </p:nvSpPr>
        <p:spPr>
          <a:xfrm>
            <a:off x="4363125" y="6033316"/>
            <a:ext cx="1322100" cy="7020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200" b="1">
                <a:solidFill>
                  <a:srgbClr val="1D1D1B"/>
                </a:solidFill>
                <a:latin typeface="PT Serif"/>
                <a:ea typeface="PT Serif"/>
                <a:cs typeface="PT Serif"/>
                <a:sym typeface="PT Serif"/>
              </a:rPr>
              <a:t>192.168.0.0/24</a:t>
            </a:r>
          </a:p>
        </p:txBody>
      </p:sp>
      <p:sp>
        <p:nvSpPr>
          <p:cNvPr id="631" name="Shape 631"/>
          <p:cNvSpPr/>
          <p:nvPr/>
        </p:nvSpPr>
        <p:spPr>
          <a:xfrm>
            <a:off x="5976674" y="3867993"/>
            <a:ext cx="2627700" cy="2612100"/>
          </a:xfrm>
          <a:prstGeom prst="rect">
            <a:avLst/>
          </a:prstGeom>
          <a:noFill/>
          <a:ln w="28575" cap="flat" cmpd="sng">
            <a:solidFill>
              <a:srgbClr val="0000FF"/>
            </a:solidFill>
            <a:prstDash val="dot"/>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632" name="Shape 632"/>
          <p:cNvSpPr txBox="1"/>
          <p:nvPr/>
        </p:nvSpPr>
        <p:spPr>
          <a:xfrm>
            <a:off x="5976674" y="3758879"/>
            <a:ext cx="3794400" cy="7020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Subnet 2</a:t>
            </a:r>
          </a:p>
        </p:txBody>
      </p:sp>
      <p:sp>
        <p:nvSpPr>
          <p:cNvPr id="633" name="Shape 633"/>
          <p:cNvSpPr txBox="1"/>
          <p:nvPr/>
        </p:nvSpPr>
        <p:spPr>
          <a:xfrm>
            <a:off x="7378200" y="6033316"/>
            <a:ext cx="1322100" cy="7020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200" b="1">
                <a:solidFill>
                  <a:srgbClr val="1D1D1B"/>
                </a:solidFill>
                <a:latin typeface="PT Serif"/>
                <a:ea typeface="PT Serif"/>
                <a:cs typeface="PT Serif"/>
                <a:sym typeface="PT Serif"/>
              </a:rPr>
              <a:t>192.168.0.0/24</a:t>
            </a:r>
          </a:p>
        </p:txBody>
      </p:sp>
      <p:pic>
        <p:nvPicPr>
          <p:cNvPr id="634" name="Shape 634"/>
          <p:cNvPicPr preferRelativeResize="0"/>
          <p:nvPr/>
        </p:nvPicPr>
        <p:blipFill>
          <a:blip r:embed="rId4">
            <a:alphaModFix/>
          </a:blip>
          <a:stretch>
            <a:fillRect/>
          </a:stretch>
        </p:blipFill>
        <p:spPr>
          <a:xfrm>
            <a:off x="3184250" y="4201840"/>
            <a:ext cx="648125" cy="648125"/>
          </a:xfrm>
          <a:prstGeom prst="rect">
            <a:avLst/>
          </a:prstGeom>
          <a:noFill/>
          <a:ln>
            <a:noFill/>
          </a:ln>
        </p:spPr>
      </p:pic>
      <p:pic>
        <p:nvPicPr>
          <p:cNvPr id="635" name="Shape 635"/>
          <p:cNvPicPr preferRelativeResize="0"/>
          <p:nvPr/>
        </p:nvPicPr>
        <p:blipFill>
          <a:blip r:embed="rId5">
            <a:alphaModFix/>
          </a:blip>
          <a:stretch>
            <a:fillRect/>
          </a:stretch>
        </p:blipFill>
        <p:spPr>
          <a:xfrm>
            <a:off x="4928713" y="4460887"/>
            <a:ext cx="648134" cy="648150"/>
          </a:xfrm>
          <a:prstGeom prst="rect">
            <a:avLst/>
          </a:prstGeom>
          <a:noFill/>
          <a:ln>
            <a:noFill/>
          </a:ln>
        </p:spPr>
      </p:pic>
      <p:pic>
        <p:nvPicPr>
          <p:cNvPr id="636" name="Shape 636"/>
          <p:cNvPicPr preferRelativeResize="0"/>
          <p:nvPr/>
        </p:nvPicPr>
        <p:blipFill>
          <a:blip r:embed="rId5">
            <a:alphaModFix/>
          </a:blip>
          <a:stretch>
            <a:fillRect/>
          </a:stretch>
        </p:blipFill>
        <p:spPr>
          <a:xfrm>
            <a:off x="4928713" y="5449987"/>
            <a:ext cx="648134" cy="648150"/>
          </a:xfrm>
          <a:prstGeom prst="rect">
            <a:avLst/>
          </a:prstGeom>
          <a:noFill/>
          <a:ln>
            <a:noFill/>
          </a:ln>
        </p:spPr>
      </p:pic>
      <p:pic>
        <p:nvPicPr>
          <p:cNvPr id="637" name="Shape 637"/>
          <p:cNvPicPr preferRelativeResize="0"/>
          <p:nvPr/>
        </p:nvPicPr>
        <p:blipFill>
          <a:blip r:embed="rId4">
            <a:alphaModFix/>
          </a:blip>
          <a:stretch>
            <a:fillRect/>
          </a:stretch>
        </p:blipFill>
        <p:spPr>
          <a:xfrm>
            <a:off x="4591726" y="5351580"/>
            <a:ext cx="439200" cy="439200"/>
          </a:xfrm>
          <a:prstGeom prst="rect">
            <a:avLst/>
          </a:prstGeom>
          <a:noFill/>
          <a:ln>
            <a:noFill/>
          </a:ln>
        </p:spPr>
      </p:pic>
      <p:pic>
        <p:nvPicPr>
          <p:cNvPr id="638" name="Shape 638"/>
          <p:cNvPicPr preferRelativeResize="0"/>
          <p:nvPr/>
        </p:nvPicPr>
        <p:blipFill>
          <a:blip r:embed="rId4">
            <a:alphaModFix/>
          </a:blip>
          <a:stretch>
            <a:fillRect/>
          </a:stretch>
        </p:blipFill>
        <p:spPr>
          <a:xfrm>
            <a:off x="6294113" y="4201840"/>
            <a:ext cx="648125" cy="648125"/>
          </a:xfrm>
          <a:prstGeom prst="rect">
            <a:avLst/>
          </a:prstGeom>
          <a:noFill/>
          <a:ln>
            <a:noFill/>
          </a:ln>
        </p:spPr>
      </p:pic>
      <p:pic>
        <p:nvPicPr>
          <p:cNvPr id="639" name="Shape 639"/>
          <p:cNvPicPr preferRelativeResize="0"/>
          <p:nvPr/>
        </p:nvPicPr>
        <p:blipFill>
          <a:blip r:embed="rId5">
            <a:alphaModFix/>
          </a:blip>
          <a:stretch>
            <a:fillRect/>
          </a:stretch>
        </p:blipFill>
        <p:spPr>
          <a:xfrm>
            <a:off x="7715188" y="4460887"/>
            <a:ext cx="648134" cy="648150"/>
          </a:xfrm>
          <a:prstGeom prst="rect">
            <a:avLst/>
          </a:prstGeom>
          <a:noFill/>
          <a:ln>
            <a:noFill/>
          </a:ln>
        </p:spPr>
      </p:pic>
      <p:pic>
        <p:nvPicPr>
          <p:cNvPr id="640" name="Shape 640"/>
          <p:cNvPicPr preferRelativeResize="0"/>
          <p:nvPr/>
        </p:nvPicPr>
        <p:blipFill>
          <a:blip r:embed="rId6">
            <a:alphaModFix/>
          </a:blip>
          <a:stretch>
            <a:fillRect/>
          </a:stretch>
        </p:blipFill>
        <p:spPr>
          <a:xfrm>
            <a:off x="606477" y="3603832"/>
            <a:ext cx="1197949" cy="1198031"/>
          </a:xfrm>
          <a:prstGeom prst="rect">
            <a:avLst/>
          </a:prstGeom>
          <a:noFill/>
          <a:ln>
            <a:noFill/>
          </a:ln>
        </p:spPr>
      </p:pic>
      <p:cxnSp>
        <p:nvCxnSpPr>
          <p:cNvPr id="641" name="Shape 641"/>
          <p:cNvCxnSpPr/>
          <p:nvPr/>
        </p:nvCxnSpPr>
        <p:spPr>
          <a:xfrm>
            <a:off x="4362900" y="4784950"/>
            <a:ext cx="418200" cy="0"/>
          </a:xfrm>
          <a:prstGeom prst="straightConnector1">
            <a:avLst/>
          </a:prstGeom>
          <a:noFill/>
          <a:ln w="38100" cap="flat" cmpd="sng">
            <a:solidFill>
              <a:schemeClr val="dk2"/>
            </a:solidFill>
            <a:prstDash val="solid"/>
            <a:round/>
            <a:headEnd type="none" w="lg" len="lg"/>
            <a:tailEnd type="triangle" w="lg" len="lg"/>
          </a:ln>
        </p:spPr>
      </p:cxnSp>
      <p:cxnSp>
        <p:nvCxnSpPr>
          <p:cNvPr id="642" name="Shape 642"/>
          <p:cNvCxnSpPr/>
          <p:nvPr/>
        </p:nvCxnSpPr>
        <p:spPr>
          <a:xfrm>
            <a:off x="4339741" y="5893591"/>
            <a:ext cx="418200" cy="0"/>
          </a:xfrm>
          <a:prstGeom prst="straightConnector1">
            <a:avLst/>
          </a:prstGeom>
          <a:noFill/>
          <a:ln w="38100" cap="flat" cmpd="sng">
            <a:solidFill>
              <a:schemeClr val="dk2"/>
            </a:solidFill>
            <a:prstDash val="solid"/>
            <a:round/>
            <a:headEnd type="none" w="lg" len="lg"/>
            <a:tailEnd type="triangle" w="lg" len="lg"/>
          </a:ln>
        </p:spPr>
      </p:cxnSp>
      <p:cxnSp>
        <p:nvCxnSpPr>
          <p:cNvPr id="643" name="Shape 643"/>
          <p:cNvCxnSpPr/>
          <p:nvPr/>
        </p:nvCxnSpPr>
        <p:spPr>
          <a:xfrm flipH="1">
            <a:off x="4332841" y="3192143"/>
            <a:ext cx="31500" cy="2726100"/>
          </a:xfrm>
          <a:prstGeom prst="straightConnector1">
            <a:avLst/>
          </a:prstGeom>
          <a:noFill/>
          <a:ln w="38100" cap="flat" cmpd="sng">
            <a:solidFill>
              <a:schemeClr val="dk2"/>
            </a:solidFill>
            <a:prstDash val="solid"/>
            <a:round/>
            <a:headEnd type="none" w="lg" len="lg"/>
            <a:tailEnd type="none" w="lg" len="lg"/>
          </a:ln>
        </p:spPr>
      </p:cxnSp>
      <p:cxnSp>
        <p:nvCxnSpPr>
          <p:cNvPr id="644" name="Shape 644"/>
          <p:cNvCxnSpPr/>
          <p:nvPr/>
        </p:nvCxnSpPr>
        <p:spPr>
          <a:xfrm flipH="1">
            <a:off x="7317557" y="3207079"/>
            <a:ext cx="5700" cy="1033800"/>
          </a:xfrm>
          <a:prstGeom prst="straightConnector1">
            <a:avLst/>
          </a:prstGeom>
          <a:noFill/>
          <a:ln w="38100" cap="flat" cmpd="sng">
            <a:solidFill>
              <a:schemeClr val="dk2"/>
            </a:solidFill>
            <a:prstDash val="solid"/>
            <a:round/>
            <a:headEnd type="none" w="lg" len="lg"/>
            <a:tailEnd type="triangle" w="lg" len="lg"/>
          </a:ln>
        </p:spPr>
      </p:cxnSp>
      <p:cxnSp>
        <p:nvCxnSpPr>
          <p:cNvPr id="645" name="Shape 645"/>
          <p:cNvCxnSpPr/>
          <p:nvPr/>
        </p:nvCxnSpPr>
        <p:spPr>
          <a:xfrm rot="10800000">
            <a:off x="1180425" y="3197350"/>
            <a:ext cx="6155700" cy="15000"/>
          </a:xfrm>
          <a:prstGeom prst="straightConnector1">
            <a:avLst/>
          </a:prstGeom>
          <a:noFill/>
          <a:ln w="38100" cap="flat" cmpd="sng">
            <a:solidFill>
              <a:schemeClr val="dk2"/>
            </a:solidFill>
            <a:prstDash val="solid"/>
            <a:round/>
            <a:headEnd type="none" w="lg" len="lg"/>
            <a:tailEnd type="none" w="lg" len="lg"/>
          </a:ln>
        </p:spPr>
      </p:cxnSp>
      <p:sp>
        <p:nvSpPr>
          <p:cNvPr id="646" name="Shape 646"/>
          <p:cNvSpPr/>
          <p:nvPr/>
        </p:nvSpPr>
        <p:spPr>
          <a:xfrm>
            <a:off x="4604275" y="4601875"/>
            <a:ext cx="368400" cy="354900"/>
          </a:xfrm>
          <a:prstGeom prst="ellipse">
            <a:avLst/>
          </a:prstGeom>
          <a:noFill/>
          <a:ln w="76200"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47" name="Shape 647"/>
          <p:cNvSpPr txBox="1"/>
          <p:nvPr/>
        </p:nvSpPr>
        <p:spPr>
          <a:xfrm>
            <a:off x="4485300" y="5570088"/>
            <a:ext cx="747000" cy="856200"/>
          </a:xfrm>
          <a:prstGeom prst="rect">
            <a:avLst/>
          </a:prstGeom>
          <a:noFill/>
          <a:ln>
            <a:noFill/>
          </a:ln>
        </p:spPr>
        <p:txBody>
          <a:bodyPr wrap="square" lIns="91425" tIns="91425" rIns="91425" bIns="91425" anchor="t" anchorCtr="0">
            <a:noAutofit/>
          </a:bodyPr>
          <a:lstStyle/>
          <a:p>
            <a:pPr marL="0" lvl="0" indent="0">
              <a:spcBef>
                <a:spcPts val="0"/>
              </a:spcBef>
              <a:buNone/>
            </a:pPr>
            <a:r>
              <a:rPr lang="en" sz="3600"/>
              <a:t>❌</a:t>
            </a:r>
          </a:p>
        </p:txBody>
      </p:sp>
      <p:sp>
        <p:nvSpPr>
          <p:cNvPr id="648" name="Shape 648"/>
          <p:cNvSpPr txBox="1"/>
          <p:nvPr/>
        </p:nvSpPr>
        <p:spPr>
          <a:xfrm>
            <a:off x="7317550" y="3681763"/>
            <a:ext cx="747000" cy="8562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3600"/>
              <a:t>❌</a:t>
            </a:r>
          </a:p>
        </p:txBody>
      </p:sp>
      <p:cxnSp>
        <p:nvCxnSpPr>
          <p:cNvPr id="649" name="Shape 649"/>
          <p:cNvCxnSpPr>
            <a:endCxn id="640" idx="0"/>
          </p:cNvCxnSpPr>
          <p:nvPr/>
        </p:nvCxnSpPr>
        <p:spPr>
          <a:xfrm flipH="1">
            <a:off x="1205452" y="3197332"/>
            <a:ext cx="6300" cy="406500"/>
          </a:xfrm>
          <a:prstGeom prst="straightConnector1">
            <a:avLst/>
          </a:prstGeom>
          <a:noFill/>
          <a:ln w="38100" cap="flat" cmpd="sng">
            <a:solidFill>
              <a:schemeClr val="dk2"/>
            </a:solidFill>
            <a:prstDash val="solid"/>
            <a:round/>
            <a:headEnd type="none" w="lg" len="lg"/>
            <a:tailEnd type="none" w="lg" len="lg"/>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Shape 654"/>
          <p:cNvSpPr txBox="1">
            <a:spLocks noGrp="1"/>
          </p:cNvSpPr>
          <p:nvPr>
            <p:ph type="title"/>
          </p:nvPr>
        </p:nvSpPr>
        <p:spPr>
          <a:xfrm>
            <a:off x="2122950" y="150900"/>
            <a:ext cx="4974300" cy="1143000"/>
          </a:xfrm>
          <a:prstGeom prst="rect">
            <a:avLst/>
          </a:prstGeom>
        </p:spPr>
        <p:txBody>
          <a:bodyPr wrap="square" lIns="91425" tIns="91425" rIns="91425" bIns="91425" anchor="ctr" anchorCtr="0">
            <a:noAutofit/>
          </a:bodyPr>
          <a:lstStyle/>
          <a:p>
            <a:pPr marL="0" lvl="0" indent="0" rtl="0">
              <a:spcBef>
                <a:spcPts val="0"/>
              </a:spcBef>
              <a:buNone/>
            </a:pPr>
            <a:r>
              <a:rPr lang="en" sz="2400"/>
              <a:t>Virtual Machine</a:t>
            </a:r>
          </a:p>
        </p:txBody>
      </p:sp>
      <p:sp>
        <p:nvSpPr>
          <p:cNvPr id="655" name="Shape 655"/>
          <p:cNvSpPr txBox="1"/>
          <p:nvPr/>
        </p:nvSpPr>
        <p:spPr>
          <a:xfrm>
            <a:off x="457200" y="1293900"/>
            <a:ext cx="7551300" cy="33546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Azure上で動く仮想マシン</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最初はWindows OSのみだったが、Linuxもサポート</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作成後にスケールアップも可能(8GB Memory -&gt; 16GB Memoryなど)</a:t>
            </a:r>
          </a:p>
        </p:txBody>
      </p:sp>
      <p:pic>
        <p:nvPicPr>
          <p:cNvPr id="656" name="Shape 656"/>
          <p:cNvPicPr preferRelativeResize="0"/>
          <p:nvPr/>
        </p:nvPicPr>
        <p:blipFill>
          <a:blip r:embed="rId3">
            <a:alphaModFix/>
          </a:blip>
          <a:stretch>
            <a:fillRect/>
          </a:stretch>
        </p:blipFill>
        <p:spPr>
          <a:xfrm>
            <a:off x="3753963" y="4805482"/>
            <a:ext cx="1636076" cy="16361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1209000" y="3279000"/>
            <a:ext cx="6726000" cy="1093200"/>
          </a:xfrm>
          <a:prstGeom prst="rect">
            <a:avLst/>
          </a:prstGeom>
        </p:spPr>
        <p:txBody>
          <a:bodyPr wrap="square" lIns="91425" tIns="91425" rIns="91425" bIns="91425" anchor="t" anchorCtr="0">
            <a:noAutofit/>
          </a:bodyPr>
          <a:lstStyle/>
          <a:p>
            <a:pPr marL="0" lvl="0" indent="0">
              <a:spcBef>
                <a:spcPts val="0"/>
              </a:spcBef>
              <a:buNone/>
            </a:pPr>
            <a:r>
              <a:rPr lang="en"/>
              <a:t>Aさんが開発した</a:t>
            </a:r>
          </a:p>
          <a:p>
            <a:pPr marL="0" lvl="0" indent="0" rtl="0">
              <a:spcBef>
                <a:spcPts val="0"/>
              </a:spcBef>
              <a:buNone/>
            </a:pPr>
            <a:r>
              <a:rPr lang="en"/>
              <a:t>アプリケーションの概要紹介</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Shape 666"/>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アプリケーションの概要</a:t>
            </a:r>
          </a:p>
        </p:txBody>
      </p:sp>
      <p:pic>
        <p:nvPicPr>
          <p:cNvPr id="667" name="Shape 667"/>
          <p:cNvPicPr preferRelativeResize="0"/>
          <p:nvPr/>
        </p:nvPicPr>
        <p:blipFill>
          <a:blip r:embed="rId3">
            <a:alphaModFix/>
          </a:blip>
          <a:stretch>
            <a:fillRect/>
          </a:stretch>
        </p:blipFill>
        <p:spPr>
          <a:xfrm>
            <a:off x="4621225" y="5254395"/>
            <a:ext cx="1357125" cy="848209"/>
          </a:xfrm>
          <a:prstGeom prst="rect">
            <a:avLst/>
          </a:prstGeom>
          <a:noFill/>
          <a:ln>
            <a:noFill/>
          </a:ln>
        </p:spPr>
      </p:pic>
      <p:pic>
        <p:nvPicPr>
          <p:cNvPr id="668" name="Shape 668"/>
          <p:cNvPicPr preferRelativeResize="0"/>
          <p:nvPr/>
        </p:nvPicPr>
        <p:blipFill>
          <a:blip r:embed="rId4">
            <a:alphaModFix/>
          </a:blip>
          <a:stretch>
            <a:fillRect/>
          </a:stretch>
        </p:blipFill>
        <p:spPr>
          <a:xfrm>
            <a:off x="7332976" y="4692125"/>
            <a:ext cx="1357125" cy="702300"/>
          </a:xfrm>
          <a:prstGeom prst="rect">
            <a:avLst/>
          </a:prstGeom>
          <a:noFill/>
          <a:ln>
            <a:noFill/>
          </a:ln>
        </p:spPr>
      </p:pic>
      <p:pic>
        <p:nvPicPr>
          <p:cNvPr id="669" name="Shape 669"/>
          <p:cNvPicPr preferRelativeResize="0"/>
          <p:nvPr/>
        </p:nvPicPr>
        <p:blipFill>
          <a:blip r:embed="rId5">
            <a:alphaModFix/>
          </a:blip>
          <a:stretch>
            <a:fillRect/>
          </a:stretch>
        </p:blipFill>
        <p:spPr>
          <a:xfrm>
            <a:off x="6997650" y="3810425"/>
            <a:ext cx="1197949" cy="1197949"/>
          </a:xfrm>
          <a:prstGeom prst="rect">
            <a:avLst/>
          </a:prstGeom>
          <a:noFill/>
          <a:ln>
            <a:noFill/>
          </a:ln>
        </p:spPr>
      </p:pic>
      <p:sp>
        <p:nvSpPr>
          <p:cNvPr id="670" name="Shape 670"/>
          <p:cNvSpPr txBox="1"/>
          <p:nvPr/>
        </p:nvSpPr>
        <p:spPr>
          <a:xfrm>
            <a:off x="6500400" y="3145700"/>
            <a:ext cx="21897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Database Server</a:t>
            </a:r>
          </a:p>
        </p:txBody>
      </p:sp>
      <p:pic>
        <p:nvPicPr>
          <p:cNvPr id="671" name="Shape 671"/>
          <p:cNvPicPr preferRelativeResize="0"/>
          <p:nvPr/>
        </p:nvPicPr>
        <p:blipFill>
          <a:blip r:embed="rId6">
            <a:alphaModFix/>
          </a:blip>
          <a:stretch>
            <a:fillRect/>
          </a:stretch>
        </p:blipFill>
        <p:spPr>
          <a:xfrm>
            <a:off x="3609958" y="3708188"/>
            <a:ext cx="1402425" cy="1402425"/>
          </a:xfrm>
          <a:prstGeom prst="rect">
            <a:avLst/>
          </a:prstGeom>
          <a:noFill/>
          <a:ln>
            <a:noFill/>
          </a:ln>
        </p:spPr>
      </p:pic>
      <p:sp>
        <p:nvSpPr>
          <p:cNvPr id="672" name="Shape 672"/>
          <p:cNvSpPr txBox="1"/>
          <p:nvPr/>
        </p:nvSpPr>
        <p:spPr>
          <a:xfrm>
            <a:off x="3316475" y="2862113"/>
            <a:ext cx="2260500" cy="7023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Web &amp;</a:t>
            </a:r>
            <a:br>
              <a:rPr lang="en" sz="1800" b="1">
                <a:solidFill>
                  <a:srgbClr val="1D1D1B"/>
                </a:solidFill>
                <a:latin typeface="PT Serif"/>
                <a:ea typeface="PT Serif"/>
                <a:cs typeface="PT Serif"/>
                <a:sym typeface="PT Serif"/>
              </a:rPr>
            </a:br>
            <a:r>
              <a:rPr lang="en" sz="1800" b="1">
                <a:solidFill>
                  <a:srgbClr val="1D1D1B"/>
                </a:solidFill>
                <a:latin typeface="PT Serif"/>
                <a:ea typeface="PT Serif"/>
                <a:cs typeface="PT Serif"/>
                <a:sym typeface="PT Serif"/>
              </a:rPr>
              <a:t>Application Server</a:t>
            </a:r>
          </a:p>
        </p:txBody>
      </p:sp>
      <p:pic>
        <p:nvPicPr>
          <p:cNvPr id="673" name="Shape 673"/>
          <p:cNvPicPr preferRelativeResize="0"/>
          <p:nvPr/>
        </p:nvPicPr>
        <p:blipFill>
          <a:blip r:embed="rId7">
            <a:alphaModFix/>
          </a:blip>
          <a:stretch>
            <a:fillRect/>
          </a:stretch>
        </p:blipFill>
        <p:spPr>
          <a:xfrm>
            <a:off x="559501" y="3847995"/>
            <a:ext cx="1197949" cy="1198031"/>
          </a:xfrm>
          <a:prstGeom prst="rect">
            <a:avLst/>
          </a:prstGeom>
          <a:noFill/>
          <a:ln>
            <a:noFill/>
          </a:ln>
        </p:spPr>
      </p:pic>
      <p:cxnSp>
        <p:nvCxnSpPr>
          <p:cNvPr id="674" name="Shape 674"/>
          <p:cNvCxnSpPr/>
          <p:nvPr/>
        </p:nvCxnSpPr>
        <p:spPr>
          <a:xfrm rot="10800000" flipH="1">
            <a:off x="5391500" y="4178125"/>
            <a:ext cx="1273800" cy="13200"/>
          </a:xfrm>
          <a:prstGeom prst="straightConnector1">
            <a:avLst/>
          </a:prstGeom>
          <a:noFill/>
          <a:ln w="28575" cap="flat" cmpd="sng">
            <a:solidFill>
              <a:schemeClr val="dk2"/>
            </a:solidFill>
            <a:prstDash val="solid"/>
            <a:round/>
            <a:headEnd type="none" w="lg" len="lg"/>
            <a:tailEnd type="triangle" w="lg" len="lg"/>
          </a:ln>
        </p:spPr>
      </p:cxnSp>
      <p:cxnSp>
        <p:nvCxnSpPr>
          <p:cNvPr id="675" name="Shape 675"/>
          <p:cNvCxnSpPr/>
          <p:nvPr/>
        </p:nvCxnSpPr>
        <p:spPr>
          <a:xfrm flipH="1">
            <a:off x="5443713" y="4435425"/>
            <a:ext cx="1122600" cy="12600"/>
          </a:xfrm>
          <a:prstGeom prst="straightConnector1">
            <a:avLst/>
          </a:prstGeom>
          <a:noFill/>
          <a:ln w="28575" cap="flat" cmpd="sng">
            <a:solidFill>
              <a:schemeClr val="dk2"/>
            </a:solidFill>
            <a:prstDash val="solid"/>
            <a:round/>
            <a:headEnd type="none" w="lg" len="lg"/>
            <a:tailEnd type="triangle" w="lg" len="lg"/>
          </a:ln>
        </p:spPr>
      </p:cxnSp>
      <p:cxnSp>
        <p:nvCxnSpPr>
          <p:cNvPr id="676" name="Shape 676"/>
          <p:cNvCxnSpPr/>
          <p:nvPr/>
        </p:nvCxnSpPr>
        <p:spPr>
          <a:xfrm rot="10800000" flipH="1">
            <a:off x="2091800" y="4238125"/>
            <a:ext cx="1273800" cy="13200"/>
          </a:xfrm>
          <a:prstGeom prst="straightConnector1">
            <a:avLst/>
          </a:prstGeom>
          <a:noFill/>
          <a:ln w="28575" cap="flat" cmpd="sng">
            <a:solidFill>
              <a:schemeClr val="dk2"/>
            </a:solidFill>
            <a:prstDash val="solid"/>
            <a:round/>
            <a:headEnd type="none" w="lg" len="lg"/>
            <a:tailEnd type="triangle" w="lg" len="lg"/>
          </a:ln>
        </p:spPr>
      </p:cxnSp>
      <p:cxnSp>
        <p:nvCxnSpPr>
          <p:cNvPr id="677" name="Shape 677"/>
          <p:cNvCxnSpPr/>
          <p:nvPr/>
        </p:nvCxnSpPr>
        <p:spPr>
          <a:xfrm flipH="1">
            <a:off x="2144013" y="4495425"/>
            <a:ext cx="1122600" cy="12600"/>
          </a:xfrm>
          <a:prstGeom prst="straightConnector1">
            <a:avLst/>
          </a:prstGeom>
          <a:noFill/>
          <a:ln w="28575" cap="flat" cmpd="sng">
            <a:solidFill>
              <a:schemeClr val="dk2"/>
            </a:solidFill>
            <a:prstDash val="solid"/>
            <a:round/>
            <a:headEnd type="none" w="lg" len="lg"/>
            <a:tailEnd type="triangle" w="lg" len="lg"/>
          </a:ln>
        </p:spPr>
      </p:cxnSp>
      <p:sp>
        <p:nvSpPr>
          <p:cNvPr id="678" name="Shape 678"/>
          <p:cNvSpPr txBox="1"/>
          <p:nvPr/>
        </p:nvSpPr>
        <p:spPr>
          <a:xfrm>
            <a:off x="749575" y="3145700"/>
            <a:ext cx="817800" cy="5625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1800" b="1">
                <a:solidFill>
                  <a:srgbClr val="1D1D1B"/>
                </a:solidFill>
                <a:latin typeface="PT Serif"/>
                <a:ea typeface="PT Serif"/>
                <a:cs typeface="PT Serif"/>
                <a:sym typeface="PT Serif"/>
              </a:rPr>
              <a:t>User</a:t>
            </a:r>
          </a:p>
        </p:txBody>
      </p:sp>
      <p:sp>
        <p:nvSpPr>
          <p:cNvPr id="679" name="Shape 679"/>
          <p:cNvSpPr txBox="1"/>
          <p:nvPr/>
        </p:nvSpPr>
        <p:spPr>
          <a:xfrm>
            <a:off x="2106450" y="1449950"/>
            <a:ext cx="4931100" cy="5625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1800" b="1">
                <a:solidFill>
                  <a:srgbClr val="1D1D1B"/>
                </a:solidFill>
                <a:latin typeface="PT Serif"/>
                <a:ea typeface="PT Serif"/>
                <a:cs typeface="PT Serif"/>
                <a:sym typeface="PT Serif"/>
              </a:rPr>
              <a:t>PHP、MySQLを使ったタスク管理システム</a:t>
            </a:r>
            <a:br>
              <a:rPr lang="en" sz="1800" b="1">
                <a:solidFill>
                  <a:srgbClr val="1D1D1B"/>
                </a:solidFill>
                <a:latin typeface="PT Serif"/>
                <a:ea typeface="PT Serif"/>
                <a:cs typeface="PT Serif"/>
                <a:sym typeface="PT Serif"/>
              </a:rPr>
            </a:br>
            <a:r>
              <a:rPr lang="en" sz="1800" b="1">
                <a:solidFill>
                  <a:srgbClr val="1D1D1B"/>
                </a:solidFill>
                <a:latin typeface="PT Serif"/>
                <a:ea typeface="PT Serif"/>
                <a:cs typeface="PT Serif"/>
                <a:sym typeface="PT Serif"/>
              </a:rPr>
              <a:t>（Sample Application）</a:t>
            </a:r>
          </a:p>
        </p:txBody>
      </p:sp>
      <p:pic>
        <p:nvPicPr>
          <p:cNvPr id="680" name="Shape 680"/>
          <p:cNvPicPr preferRelativeResize="0"/>
          <p:nvPr/>
        </p:nvPicPr>
        <p:blipFill>
          <a:blip r:embed="rId8">
            <a:alphaModFix/>
          </a:blip>
          <a:stretch>
            <a:fillRect/>
          </a:stretch>
        </p:blipFill>
        <p:spPr>
          <a:xfrm>
            <a:off x="4738500" y="4692114"/>
            <a:ext cx="1122600" cy="60620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Shape 685"/>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PHP</a:t>
            </a:r>
          </a:p>
        </p:txBody>
      </p:sp>
      <p:sp>
        <p:nvSpPr>
          <p:cNvPr id="686" name="Shape 686"/>
          <p:cNvSpPr txBox="1"/>
          <p:nvPr/>
        </p:nvSpPr>
        <p:spPr>
          <a:xfrm>
            <a:off x="675100" y="2657350"/>
            <a:ext cx="7551300" cy="22734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サーバーサイド向けプログラミング言語</a:t>
            </a:r>
            <a:br>
              <a:rPr lang="en" sz="1800" b="1">
                <a:solidFill>
                  <a:srgbClr val="1D1D1B"/>
                </a:solidFill>
                <a:latin typeface="PT Serif"/>
                <a:ea typeface="PT Serif"/>
                <a:cs typeface="PT Serif"/>
                <a:sym typeface="PT Serif"/>
              </a:rPr>
            </a:br>
            <a:r>
              <a:rPr lang="en" sz="1800" b="1">
                <a:solidFill>
                  <a:srgbClr val="1D1D1B"/>
                </a:solidFill>
                <a:latin typeface="PT Serif"/>
                <a:ea typeface="PT Serif"/>
                <a:cs typeface="PT Serif"/>
                <a:sym typeface="PT Serif"/>
              </a:rPr>
              <a:t>容易な文法</a:t>
            </a:r>
            <a:br>
              <a:rPr lang="en" sz="1800" b="1">
                <a:solidFill>
                  <a:srgbClr val="1D1D1B"/>
                </a:solidFill>
                <a:latin typeface="PT Serif"/>
                <a:ea typeface="PT Serif"/>
                <a:cs typeface="PT Serif"/>
                <a:sym typeface="PT Serif"/>
              </a:rPr>
            </a:br>
            <a:r>
              <a:rPr lang="en" sz="1800" b="1">
                <a:solidFill>
                  <a:srgbClr val="1D1D1B"/>
                </a:solidFill>
                <a:latin typeface="PT Serif"/>
                <a:ea typeface="PT Serif"/>
                <a:cs typeface="PT Serif"/>
                <a:sym typeface="PT Serif"/>
              </a:rPr>
              <a:t>DB連携が簡単</a:t>
            </a:r>
            <a:br>
              <a:rPr lang="en" sz="1800" b="1">
                <a:solidFill>
                  <a:srgbClr val="1D1D1B"/>
                </a:solidFill>
                <a:latin typeface="PT Serif"/>
                <a:ea typeface="PT Serif"/>
                <a:cs typeface="PT Serif"/>
                <a:sym typeface="PT Serif"/>
              </a:rPr>
            </a:br>
            <a:r>
              <a:rPr lang="en" sz="1800" b="1">
                <a:solidFill>
                  <a:srgbClr val="1D1D1B"/>
                </a:solidFill>
                <a:latin typeface="PT Serif"/>
                <a:ea typeface="PT Serif"/>
                <a:cs typeface="PT Serif"/>
                <a:sym typeface="PT Serif"/>
              </a:rPr>
              <a:t>HTMLの中にもかける</a:t>
            </a:r>
            <a:br>
              <a:rPr lang="en" sz="1800" b="1">
                <a:solidFill>
                  <a:srgbClr val="1D1D1B"/>
                </a:solidFill>
                <a:latin typeface="PT Serif"/>
                <a:ea typeface="PT Serif"/>
                <a:cs typeface="PT Serif"/>
                <a:sym typeface="PT Serif"/>
              </a:rPr>
            </a:br>
            <a:br>
              <a:rPr lang="en" sz="1800" b="1">
                <a:solidFill>
                  <a:srgbClr val="1D1D1B"/>
                </a:solidFill>
                <a:latin typeface="PT Serif"/>
                <a:ea typeface="PT Serif"/>
                <a:cs typeface="PT Serif"/>
                <a:sym typeface="PT Serif"/>
              </a:rPr>
            </a:br>
            <a:br>
              <a:rPr lang="en" sz="1800" b="1">
                <a:solidFill>
                  <a:srgbClr val="1D1D1B"/>
                </a:solidFill>
                <a:latin typeface="PT Serif"/>
                <a:ea typeface="PT Serif"/>
                <a:cs typeface="PT Serif"/>
                <a:sym typeface="PT Serif"/>
              </a:rPr>
            </a:br>
            <a:endParaRPr lang="en" sz="1800" b="1">
              <a:solidFill>
                <a:srgbClr val="1D1D1B"/>
              </a:solidFill>
              <a:latin typeface="PT Serif"/>
              <a:ea typeface="PT Serif"/>
              <a:cs typeface="PT Serif"/>
              <a:sym typeface="PT Serif"/>
            </a:endParaRPr>
          </a:p>
        </p:txBody>
      </p:sp>
      <p:pic>
        <p:nvPicPr>
          <p:cNvPr id="687" name="Shape 687"/>
          <p:cNvPicPr preferRelativeResize="0"/>
          <p:nvPr/>
        </p:nvPicPr>
        <p:blipFill>
          <a:blip r:embed="rId3">
            <a:alphaModFix/>
          </a:blip>
          <a:stretch>
            <a:fillRect/>
          </a:stretch>
        </p:blipFill>
        <p:spPr>
          <a:xfrm>
            <a:off x="3541563" y="1197325"/>
            <a:ext cx="2060874" cy="11128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Shape 692"/>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Laravel Application</a:t>
            </a:r>
          </a:p>
        </p:txBody>
      </p:sp>
      <p:sp>
        <p:nvSpPr>
          <p:cNvPr id="693" name="Shape 693"/>
          <p:cNvSpPr txBox="1"/>
          <p:nvPr/>
        </p:nvSpPr>
        <p:spPr>
          <a:xfrm>
            <a:off x="628900" y="2373525"/>
            <a:ext cx="7551300" cy="40041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PHPのMVC Framework</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[MVCとは？]</a:t>
            </a:r>
          </a:p>
          <a:p>
            <a:pPr marL="0" lvl="0" indent="0" rtl="0">
              <a:spcBef>
                <a:spcPts val="600"/>
              </a:spcBef>
              <a:buNone/>
            </a:pPr>
            <a:r>
              <a:rPr lang="en" sz="1800" b="1">
                <a:solidFill>
                  <a:srgbClr val="1D1D1B"/>
                </a:solidFill>
                <a:latin typeface="PT Serif"/>
                <a:ea typeface="PT Serif"/>
                <a:cs typeface="PT Serif"/>
                <a:sym typeface="PT Serif"/>
              </a:rPr>
              <a:t>アプリケーションを</a:t>
            </a:r>
          </a:p>
          <a:p>
            <a:pPr marL="0" lvl="0" indent="0" rtl="0">
              <a:spcBef>
                <a:spcPts val="600"/>
              </a:spcBef>
              <a:buNone/>
            </a:pPr>
            <a:r>
              <a:rPr lang="en" sz="1800" b="1">
                <a:solidFill>
                  <a:srgbClr val="1D1D1B"/>
                </a:solidFill>
                <a:latin typeface="PT Serif"/>
                <a:ea typeface="PT Serif"/>
                <a:cs typeface="PT Serif"/>
                <a:sym typeface="PT Serif"/>
              </a:rPr>
              <a:t>Model、View、Controllerの3階層に分け、膨大なシステムを分割する手法の一つ</a:t>
            </a:r>
          </a:p>
          <a:p>
            <a:pPr marL="0" lvl="0" indent="0" rtl="0">
              <a:spcBef>
                <a:spcPts val="600"/>
              </a:spcBef>
              <a:buNone/>
            </a:pPr>
            <a:r>
              <a:rPr lang="en" sz="1800" b="1">
                <a:solidFill>
                  <a:srgbClr val="1D1D1B"/>
                </a:solidFill>
                <a:latin typeface="PT Serif"/>
                <a:ea typeface="PT Serif"/>
                <a:cs typeface="PT Serif"/>
                <a:sym typeface="PT Serif"/>
              </a:rPr>
              <a:t>ロジックを扱う部分をModel、見た目を扱う部分をView、ModelとViewの制御を扱うControllerと役割が分かれている</a:t>
            </a:r>
          </a:p>
        </p:txBody>
      </p:sp>
      <p:pic>
        <p:nvPicPr>
          <p:cNvPr id="694" name="Shape 694"/>
          <p:cNvPicPr preferRelativeResize="0"/>
          <p:nvPr/>
        </p:nvPicPr>
        <p:blipFill>
          <a:blip r:embed="rId3">
            <a:alphaModFix/>
          </a:blip>
          <a:stretch>
            <a:fillRect/>
          </a:stretch>
        </p:blipFill>
        <p:spPr>
          <a:xfrm>
            <a:off x="3495188" y="1435300"/>
            <a:ext cx="1818720" cy="1136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ctrTitle"/>
          </p:nvPr>
        </p:nvSpPr>
        <p:spPr>
          <a:xfrm>
            <a:off x="2600500" y="2720725"/>
            <a:ext cx="5857800" cy="1546500"/>
          </a:xfrm>
          <a:prstGeom prst="rect">
            <a:avLst/>
          </a:prstGeom>
        </p:spPr>
        <p:txBody>
          <a:bodyPr wrap="square" lIns="91425" tIns="91425" rIns="91425" bIns="91425" anchor="b" anchorCtr="0">
            <a:noAutofit/>
          </a:bodyPr>
          <a:lstStyle/>
          <a:p>
            <a:pPr marL="0" lvl="0" indent="0" rtl="0">
              <a:spcBef>
                <a:spcPts val="0"/>
              </a:spcBef>
              <a:buNone/>
            </a:pPr>
            <a:r>
              <a:rPr lang="en"/>
              <a:t>Public Cloud 概要</a:t>
            </a:r>
          </a:p>
        </p:txBody>
      </p:sp>
      <p:sp>
        <p:nvSpPr>
          <p:cNvPr id="118" name="Shape 118"/>
          <p:cNvSpPr txBox="1">
            <a:spLocks noGrp="1"/>
          </p:cNvSpPr>
          <p:nvPr>
            <p:ph type="subTitle" idx="1"/>
          </p:nvPr>
        </p:nvSpPr>
        <p:spPr>
          <a:xfrm>
            <a:off x="2600400" y="4243950"/>
            <a:ext cx="5857800" cy="1046400"/>
          </a:xfrm>
          <a:prstGeom prst="rect">
            <a:avLst/>
          </a:prstGeom>
        </p:spPr>
        <p:txBody>
          <a:bodyPr wrap="square" lIns="91425" tIns="91425" rIns="91425" bIns="91425" anchor="t" anchorCtr="0">
            <a:noAutofit/>
          </a:bodyPr>
          <a:lstStyle/>
          <a:p>
            <a:pPr marL="0" lvl="0" indent="0" rtl="0">
              <a:spcBef>
                <a:spcPts val="0"/>
              </a:spcBef>
              <a:buNone/>
            </a:pPr>
            <a:r>
              <a:rPr lang="en"/>
              <a:t>Public Cloud Overview</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Shape 699"/>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MySQL</a:t>
            </a:r>
          </a:p>
        </p:txBody>
      </p:sp>
      <p:sp>
        <p:nvSpPr>
          <p:cNvPr id="700" name="Shape 700"/>
          <p:cNvSpPr txBox="1"/>
          <p:nvPr/>
        </p:nvSpPr>
        <p:spPr>
          <a:xfrm>
            <a:off x="628900" y="2373525"/>
            <a:ext cx="7551300" cy="40041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Relational DataBase Management System(RDBMS)の一つ</a:t>
            </a:r>
          </a:p>
          <a:p>
            <a:pPr marL="0" lvl="0" indent="0" rtl="0">
              <a:spcBef>
                <a:spcPts val="600"/>
              </a:spcBef>
              <a:buNone/>
            </a:pPr>
            <a:r>
              <a:rPr lang="en" sz="1800" b="1">
                <a:solidFill>
                  <a:srgbClr val="1D1D1B"/>
                </a:solidFill>
                <a:latin typeface="PT Serif"/>
                <a:ea typeface="PT Serif"/>
                <a:cs typeface="PT Serif"/>
                <a:sym typeface="PT Serif"/>
              </a:rPr>
              <a:t>オープンソースであり、市場シェアが1位</a:t>
            </a:r>
          </a:p>
          <a:p>
            <a:pPr marL="0" lvl="0" indent="0" rtl="0">
              <a:spcBef>
                <a:spcPts val="600"/>
              </a:spcBef>
              <a:buNone/>
            </a:pPr>
            <a:br>
              <a:rPr lang="en" sz="1800" b="1">
                <a:solidFill>
                  <a:srgbClr val="1D1D1B"/>
                </a:solidFill>
                <a:latin typeface="PT Serif"/>
                <a:ea typeface="PT Serif"/>
                <a:cs typeface="PT Serif"/>
                <a:sym typeface="PT Serif"/>
              </a:rPr>
            </a:br>
            <a:endParaRPr lang="en" sz="1800" b="1">
              <a:solidFill>
                <a:srgbClr val="1D1D1B"/>
              </a:solidFill>
              <a:latin typeface="PT Serif"/>
              <a:ea typeface="PT Serif"/>
              <a:cs typeface="PT Serif"/>
              <a:sym typeface="PT Serif"/>
            </a:endParaRPr>
          </a:p>
        </p:txBody>
      </p:sp>
      <p:pic>
        <p:nvPicPr>
          <p:cNvPr id="701" name="Shape 701"/>
          <p:cNvPicPr preferRelativeResize="0"/>
          <p:nvPr/>
        </p:nvPicPr>
        <p:blipFill>
          <a:blip r:embed="rId3">
            <a:alphaModFix/>
          </a:blip>
          <a:stretch>
            <a:fillRect/>
          </a:stretch>
        </p:blipFill>
        <p:spPr>
          <a:xfrm>
            <a:off x="3597125" y="1293900"/>
            <a:ext cx="1949751" cy="10089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Shape 706"/>
          <p:cNvSpPr/>
          <p:nvPr/>
        </p:nvSpPr>
        <p:spPr>
          <a:xfrm>
            <a:off x="1024400" y="1352525"/>
            <a:ext cx="7701600" cy="4638300"/>
          </a:xfrm>
          <a:prstGeom prst="rect">
            <a:avLst/>
          </a:prstGeom>
          <a:solidFill>
            <a:srgbClr val="D9D9D9"/>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07" name="Shape 707"/>
          <p:cNvSpPr/>
          <p:nvPr/>
        </p:nvSpPr>
        <p:spPr>
          <a:xfrm>
            <a:off x="1516450" y="1966175"/>
            <a:ext cx="6727500" cy="3786600"/>
          </a:xfrm>
          <a:prstGeom prst="rect">
            <a:avLst/>
          </a:prstGeom>
          <a:noFill/>
          <a:ln w="28575" cap="flat" cmpd="sng">
            <a:solidFill>
              <a:srgbClr val="0000FF"/>
            </a:solidFill>
            <a:prstDash val="dot"/>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708" name="Shape 708"/>
          <p:cNvSpPr/>
          <p:nvPr/>
        </p:nvSpPr>
        <p:spPr>
          <a:xfrm>
            <a:off x="2408225" y="3216625"/>
            <a:ext cx="4575300" cy="23325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709" name="Shape 709"/>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構築する環境</a:t>
            </a:r>
          </a:p>
        </p:txBody>
      </p:sp>
      <p:pic>
        <p:nvPicPr>
          <p:cNvPr id="710" name="Shape 710"/>
          <p:cNvPicPr preferRelativeResize="0"/>
          <p:nvPr/>
        </p:nvPicPr>
        <p:blipFill>
          <a:blip r:embed="rId3">
            <a:alphaModFix/>
          </a:blip>
          <a:stretch>
            <a:fillRect/>
          </a:stretch>
        </p:blipFill>
        <p:spPr>
          <a:xfrm>
            <a:off x="3398625" y="3751102"/>
            <a:ext cx="900004" cy="562500"/>
          </a:xfrm>
          <a:prstGeom prst="rect">
            <a:avLst/>
          </a:prstGeom>
          <a:noFill/>
          <a:ln>
            <a:noFill/>
          </a:ln>
        </p:spPr>
      </p:pic>
      <p:pic>
        <p:nvPicPr>
          <p:cNvPr id="711" name="Shape 711"/>
          <p:cNvPicPr preferRelativeResize="0"/>
          <p:nvPr/>
        </p:nvPicPr>
        <p:blipFill>
          <a:blip r:embed="rId4">
            <a:alphaModFix/>
          </a:blip>
          <a:stretch>
            <a:fillRect/>
          </a:stretch>
        </p:blipFill>
        <p:spPr>
          <a:xfrm>
            <a:off x="5144413" y="4175546"/>
            <a:ext cx="702300" cy="612954"/>
          </a:xfrm>
          <a:prstGeom prst="rect">
            <a:avLst/>
          </a:prstGeom>
          <a:noFill/>
          <a:ln>
            <a:noFill/>
          </a:ln>
        </p:spPr>
      </p:pic>
      <p:sp>
        <p:nvSpPr>
          <p:cNvPr id="712" name="Shape 712"/>
          <p:cNvSpPr txBox="1"/>
          <p:nvPr/>
        </p:nvSpPr>
        <p:spPr>
          <a:xfrm>
            <a:off x="4928825" y="4754925"/>
            <a:ext cx="12069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000" b="1">
                <a:solidFill>
                  <a:srgbClr val="1D1D1B"/>
                </a:solidFill>
                <a:latin typeface="PT Serif"/>
                <a:ea typeface="PT Serif"/>
                <a:cs typeface="PT Serif"/>
                <a:sym typeface="PT Serif"/>
              </a:rPr>
              <a:t>Database Server</a:t>
            </a:r>
          </a:p>
        </p:txBody>
      </p:sp>
      <p:pic>
        <p:nvPicPr>
          <p:cNvPr id="713" name="Shape 713"/>
          <p:cNvPicPr preferRelativeResize="0"/>
          <p:nvPr/>
        </p:nvPicPr>
        <p:blipFill>
          <a:blip r:embed="rId5">
            <a:alphaModFix/>
          </a:blip>
          <a:stretch>
            <a:fillRect/>
          </a:stretch>
        </p:blipFill>
        <p:spPr>
          <a:xfrm>
            <a:off x="3494425" y="4202623"/>
            <a:ext cx="742650" cy="648164"/>
          </a:xfrm>
          <a:prstGeom prst="rect">
            <a:avLst/>
          </a:prstGeom>
          <a:noFill/>
          <a:ln>
            <a:noFill/>
          </a:ln>
        </p:spPr>
      </p:pic>
      <p:sp>
        <p:nvSpPr>
          <p:cNvPr id="714" name="Shape 714"/>
          <p:cNvSpPr txBox="1"/>
          <p:nvPr/>
        </p:nvSpPr>
        <p:spPr>
          <a:xfrm>
            <a:off x="3210605" y="4685025"/>
            <a:ext cx="1433400" cy="7023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000" b="1">
                <a:solidFill>
                  <a:srgbClr val="1D1D1B"/>
                </a:solidFill>
                <a:latin typeface="PT Serif"/>
                <a:ea typeface="PT Serif"/>
                <a:cs typeface="PT Serif"/>
                <a:sym typeface="PT Serif"/>
              </a:rPr>
              <a:t>Web &amp;</a:t>
            </a:r>
            <a:br>
              <a:rPr lang="en" sz="1000" b="1">
                <a:solidFill>
                  <a:srgbClr val="1D1D1B"/>
                </a:solidFill>
                <a:latin typeface="PT Serif"/>
                <a:ea typeface="PT Serif"/>
                <a:cs typeface="PT Serif"/>
                <a:sym typeface="PT Serif"/>
              </a:rPr>
            </a:br>
            <a:r>
              <a:rPr lang="en" sz="1000" b="1">
                <a:solidFill>
                  <a:srgbClr val="1D1D1B"/>
                </a:solidFill>
                <a:latin typeface="PT Serif"/>
                <a:ea typeface="PT Serif"/>
                <a:cs typeface="PT Serif"/>
                <a:sym typeface="PT Serif"/>
              </a:rPr>
              <a:t>Application Server</a:t>
            </a:r>
          </a:p>
        </p:txBody>
      </p:sp>
      <p:pic>
        <p:nvPicPr>
          <p:cNvPr id="715" name="Shape 715"/>
          <p:cNvPicPr preferRelativeResize="0"/>
          <p:nvPr/>
        </p:nvPicPr>
        <p:blipFill>
          <a:blip r:embed="rId6">
            <a:alphaModFix/>
          </a:blip>
          <a:stretch>
            <a:fillRect/>
          </a:stretch>
        </p:blipFill>
        <p:spPr>
          <a:xfrm>
            <a:off x="2129100" y="2920221"/>
            <a:ext cx="648134" cy="648150"/>
          </a:xfrm>
          <a:prstGeom prst="rect">
            <a:avLst/>
          </a:prstGeom>
          <a:noFill/>
          <a:ln>
            <a:noFill/>
          </a:ln>
        </p:spPr>
      </p:pic>
      <p:pic>
        <p:nvPicPr>
          <p:cNvPr id="716" name="Shape 716"/>
          <p:cNvPicPr preferRelativeResize="0"/>
          <p:nvPr/>
        </p:nvPicPr>
        <p:blipFill>
          <a:blip r:embed="rId7">
            <a:alphaModFix/>
          </a:blip>
          <a:stretch>
            <a:fillRect/>
          </a:stretch>
        </p:blipFill>
        <p:spPr>
          <a:xfrm>
            <a:off x="1859202" y="1818827"/>
            <a:ext cx="702300" cy="702300"/>
          </a:xfrm>
          <a:prstGeom prst="rect">
            <a:avLst/>
          </a:prstGeom>
          <a:noFill/>
          <a:ln>
            <a:noFill/>
          </a:ln>
        </p:spPr>
      </p:pic>
      <p:pic>
        <p:nvPicPr>
          <p:cNvPr id="717" name="Shape 717"/>
          <p:cNvPicPr preferRelativeResize="0"/>
          <p:nvPr/>
        </p:nvPicPr>
        <p:blipFill>
          <a:blip r:embed="rId8">
            <a:alphaModFix/>
          </a:blip>
          <a:stretch>
            <a:fillRect/>
          </a:stretch>
        </p:blipFill>
        <p:spPr>
          <a:xfrm>
            <a:off x="762325" y="1101872"/>
            <a:ext cx="534374" cy="534374"/>
          </a:xfrm>
          <a:prstGeom prst="rect">
            <a:avLst/>
          </a:prstGeom>
          <a:noFill/>
          <a:ln>
            <a:noFill/>
          </a:ln>
        </p:spPr>
      </p:pic>
      <p:pic>
        <p:nvPicPr>
          <p:cNvPr id="718" name="Shape 718"/>
          <p:cNvPicPr preferRelativeResize="0"/>
          <p:nvPr/>
        </p:nvPicPr>
        <p:blipFill>
          <a:blip r:embed="rId9">
            <a:alphaModFix/>
          </a:blip>
          <a:stretch>
            <a:fillRect/>
          </a:stretch>
        </p:blipFill>
        <p:spPr>
          <a:xfrm>
            <a:off x="1296707" y="1636249"/>
            <a:ext cx="562500" cy="562500"/>
          </a:xfrm>
          <a:prstGeom prst="rect">
            <a:avLst/>
          </a:prstGeom>
          <a:noFill/>
          <a:ln>
            <a:noFill/>
          </a:ln>
        </p:spPr>
      </p:pic>
      <p:pic>
        <p:nvPicPr>
          <p:cNvPr id="719" name="Shape 719"/>
          <p:cNvPicPr preferRelativeResize="0"/>
          <p:nvPr/>
        </p:nvPicPr>
        <p:blipFill>
          <a:blip r:embed="rId10">
            <a:alphaModFix/>
          </a:blip>
          <a:stretch>
            <a:fillRect/>
          </a:stretch>
        </p:blipFill>
        <p:spPr>
          <a:xfrm>
            <a:off x="4952063" y="3568375"/>
            <a:ext cx="1086975" cy="562500"/>
          </a:xfrm>
          <a:prstGeom prst="rect">
            <a:avLst/>
          </a:prstGeom>
          <a:noFill/>
          <a:ln>
            <a:noFill/>
          </a:ln>
        </p:spPr>
      </p:pic>
      <p:pic>
        <p:nvPicPr>
          <p:cNvPr id="720" name="Shape 720"/>
          <p:cNvPicPr preferRelativeResize="0"/>
          <p:nvPr/>
        </p:nvPicPr>
        <p:blipFill>
          <a:blip r:embed="rId11">
            <a:alphaModFix/>
          </a:blip>
          <a:stretch>
            <a:fillRect/>
          </a:stretch>
        </p:blipFill>
        <p:spPr>
          <a:xfrm>
            <a:off x="3477292" y="3384401"/>
            <a:ext cx="742650" cy="401037"/>
          </a:xfrm>
          <a:prstGeom prst="rect">
            <a:avLst/>
          </a:prstGeom>
          <a:noFill/>
          <a:ln>
            <a:noFill/>
          </a:ln>
        </p:spPr>
      </p:pic>
      <p:sp>
        <p:nvSpPr>
          <p:cNvPr id="721" name="Shape 721"/>
          <p:cNvSpPr txBox="1"/>
          <p:nvPr/>
        </p:nvSpPr>
        <p:spPr>
          <a:xfrm>
            <a:off x="1336370" y="857253"/>
            <a:ext cx="21072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Resource Group</a:t>
            </a:r>
          </a:p>
        </p:txBody>
      </p:sp>
      <p:sp>
        <p:nvSpPr>
          <p:cNvPr id="722" name="Shape 722"/>
          <p:cNvSpPr txBox="1"/>
          <p:nvPr/>
        </p:nvSpPr>
        <p:spPr>
          <a:xfrm>
            <a:off x="1426802" y="1352525"/>
            <a:ext cx="30876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仮想ネットワーク(VNET)</a:t>
            </a:r>
          </a:p>
        </p:txBody>
      </p:sp>
      <p:sp>
        <p:nvSpPr>
          <p:cNvPr id="723" name="Shape 723"/>
          <p:cNvSpPr txBox="1"/>
          <p:nvPr/>
        </p:nvSpPr>
        <p:spPr>
          <a:xfrm>
            <a:off x="2433900" y="1989650"/>
            <a:ext cx="45438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ネットワークセキュリティグループ(NSG)</a:t>
            </a:r>
          </a:p>
        </p:txBody>
      </p:sp>
      <p:sp>
        <p:nvSpPr>
          <p:cNvPr id="724" name="Shape 724"/>
          <p:cNvSpPr txBox="1"/>
          <p:nvPr/>
        </p:nvSpPr>
        <p:spPr>
          <a:xfrm>
            <a:off x="2809875" y="2626800"/>
            <a:ext cx="45753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仮想マシン　OSはUbuntu 16.04 LTS</a:t>
            </a:r>
          </a:p>
        </p:txBody>
      </p:sp>
      <p:sp>
        <p:nvSpPr>
          <p:cNvPr id="725" name="Shape 725"/>
          <p:cNvSpPr txBox="1">
            <a:spLocks noGrp="1"/>
          </p:cNvSpPr>
          <p:nvPr>
            <p:ph type="title"/>
          </p:nvPr>
        </p:nvSpPr>
        <p:spPr>
          <a:xfrm>
            <a:off x="415700" y="5856388"/>
            <a:ext cx="8310300" cy="1143000"/>
          </a:xfrm>
          <a:prstGeom prst="rect">
            <a:avLst/>
          </a:prstGeom>
        </p:spPr>
        <p:txBody>
          <a:bodyPr wrap="square" lIns="91425" tIns="91425" rIns="91425" bIns="91425" anchor="ctr" anchorCtr="0">
            <a:noAutofit/>
          </a:bodyPr>
          <a:lstStyle/>
          <a:p>
            <a:pPr marL="0" lvl="0" indent="0" rtl="0">
              <a:spcBef>
                <a:spcPts val="0"/>
              </a:spcBef>
              <a:buNone/>
            </a:pPr>
            <a:r>
              <a:rPr lang="en" sz="2400"/>
              <a:t>IaaSを利用して、Sample Applicationが</a:t>
            </a:r>
            <a:br>
              <a:rPr lang="en" sz="2400"/>
            </a:br>
            <a:r>
              <a:rPr lang="en" sz="2400"/>
              <a:t>動作する環境を作成する</a:t>
            </a:r>
          </a:p>
        </p:txBody>
      </p:sp>
      <p:pic>
        <p:nvPicPr>
          <p:cNvPr id="726" name="Shape 726"/>
          <p:cNvPicPr preferRelativeResize="0"/>
          <p:nvPr/>
        </p:nvPicPr>
        <p:blipFill>
          <a:blip r:embed="rId12">
            <a:alphaModFix/>
          </a:blip>
          <a:stretch>
            <a:fillRect/>
          </a:stretch>
        </p:blipFill>
        <p:spPr>
          <a:xfrm>
            <a:off x="51052" y="4031985"/>
            <a:ext cx="900000" cy="900076"/>
          </a:xfrm>
          <a:prstGeom prst="rect">
            <a:avLst/>
          </a:prstGeom>
          <a:noFill/>
          <a:ln>
            <a:noFill/>
          </a:ln>
        </p:spPr>
      </p:pic>
      <p:cxnSp>
        <p:nvCxnSpPr>
          <p:cNvPr id="727" name="Shape 727"/>
          <p:cNvCxnSpPr/>
          <p:nvPr/>
        </p:nvCxnSpPr>
        <p:spPr>
          <a:xfrm rot="10800000" flipH="1">
            <a:off x="951052" y="4347063"/>
            <a:ext cx="1273800" cy="13200"/>
          </a:xfrm>
          <a:prstGeom prst="straightConnector1">
            <a:avLst/>
          </a:prstGeom>
          <a:noFill/>
          <a:ln w="28575" cap="flat" cmpd="sng">
            <a:solidFill>
              <a:schemeClr val="dk2"/>
            </a:solidFill>
            <a:prstDash val="solid"/>
            <a:round/>
            <a:headEnd type="none" w="lg" len="lg"/>
            <a:tailEnd type="triangle" w="lg" len="lg"/>
          </a:ln>
        </p:spPr>
      </p:cxnSp>
      <p:cxnSp>
        <p:nvCxnSpPr>
          <p:cNvPr id="728" name="Shape 728"/>
          <p:cNvCxnSpPr/>
          <p:nvPr/>
        </p:nvCxnSpPr>
        <p:spPr>
          <a:xfrm flipH="1">
            <a:off x="1003265" y="4604363"/>
            <a:ext cx="1122600" cy="12600"/>
          </a:xfrm>
          <a:prstGeom prst="straightConnector1">
            <a:avLst/>
          </a:prstGeom>
          <a:noFill/>
          <a:ln w="28575" cap="flat" cmpd="sng">
            <a:solidFill>
              <a:schemeClr val="dk2"/>
            </a:solidFill>
            <a:prstDash val="solid"/>
            <a:round/>
            <a:headEnd type="none" w="lg" len="lg"/>
            <a:tailEnd type="triangle" w="lg" len="lg"/>
          </a:ln>
        </p:spPr>
      </p:cxnSp>
      <p:sp>
        <p:nvSpPr>
          <p:cNvPr id="729" name="Shape 729"/>
          <p:cNvSpPr txBox="1"/>
          <p:nvPr/>
        </p:nvSpPr>
        <p:spPr>
          <a:xfrm>
            <a:off x="6983524" y="1352526"/>
            <a:ext cx="1742400" cy="466200"/>
          </a:xfrm>
          <a:prstGeom prst="rect">
            <a:avLst/>
          </a:prstGeom>
          <a:solidFill>
            <a:srgbClr val="43434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600"/>
              </a:spcBef>
              <a:buNone/>
            </a:pPr>
            <a:r>
              <a:rPr lang="en" sz="1800" b="1">
                <a:solidFill>
                  <a:srgbClr val="FFFFFF"/>
                </a:solidFill>
                <a:latin typeface="PT Serif"/>
                <a:ea typeface="PT Serif"/>
                <a:cs typeface="PT Serif"/>
                <a:sym typeface="PT Serif"/>
              </a:rPr>
              <a:t>東日本</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Shape 734"/>
          <p:cNvSpPr txBox="1">
            <a:spLocks noGrp="1"/>
          </p:cNvSpPr>
          <p:nvPr>
            <p:ph type="body" idx="1"/>
          </p:nvPr>
        </p:nvSpPr>
        <p:spPr>
          <a:xfrm>
            <a:off x="1209000" y="3279000"/>
            <a:ext cx="6726000" cy="1093200"/>
          </a:xfrm>
          <a:prstGeom prst="rect">
            <a:avLst/>
          </a:prstGeom>
        </p:spPr>
        <p:txBody>
          <a:bodyPr wrap="square" lIns="91425" tIns="91425" rIns="91425" bIns="91425" anchor="t" anchorCtr="0">
            <a:noAutofit/>
          </a:bodyPr>
          <a:lstStyle/>
          <a:p>
            <a:pPr marL="0" lvl="0" indent="0">
              <a:spcBef>
                <a:spcPts val="0"/>
              </a:spcBef>
              <a:buNone/>
            </a:pPr>
            <a:r>
              <a:rPr lang="en"/>
              <a:t>Mission 1開始</a:t>
            </a:r>
          </a:p>
          <a:p>
            <a:pPr marL="0" lvl="0" indent="0" rtl="0">
              <a:spcBef>
                <a:spcPts val="0"/>
              </a:spcBef>
              <a:buNone/>
            </a:pPr>
            <a:r>
              <a:rPr lang="en"/>
              <a:t>90m</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a:xfrm>
            <a:off x="2622900" y="150900"/>
            <a:ext cx="3898200" cy="1143000"/>
          </a:xfrm>
          <a:prstGeom prst="rect">
            <a:avLst/>
          </a:prstGeom>
        </p:spPr>
        <p:txBody>
          <a:bodyPr wrap="square" lIns="91425" tIns="91425" rIns="91425" bIns="91425" anchor="ctr" anchorCtr="0">
            <a:noAutofit/>
          </a:bodyPr>
          <a:lstStyle/>
          <a:p>
            <a:pPr marL="0" lvl="0" indent="0" rtl="0">
              <a:spcBef>
                <a:spcPts val="0"/>
              </a:spcBef>
              <a:buNone/>
            </a:pPr>
            <a:r>
              <a:rPr lang="en"/>
              <a:t>Coffee Break</a:t>
            </a:r>
          </a:p>
        </p:txBody>
      </p:sp>
      <p:pic>
        <p:nvPicPr>
          <p:cNvPr id="740" name="Shape 740"/>
          <p:cNvPicPr preferRelativeResize="0"/>
          <p:nvPr/>
        </p:nvPicPr>
        <p:blipFill>
          <a:blip r:embed="rId3">
            <a:alphaModFix/>
          </a:blip>
          <a:stretch>
            <a:fillRect/>
          </a:stretch>
        </p:blipFill>
        <p:spPr>
          <a:xfrm>
            <a:off x="3035838" y="2077438"/>
            <a:ext cx="3072300" cy="3072300"/>
          </a:xfrm>
          <a:prstGeom prst="ellipse">
            <a:avLst/>
          </a:prstGeom>
          <a:noFill/>
          <a:ln>
            <a:noFill/>
          </a:ln>
        </p:spPr>
      </p:pic>
      <p:sp>
        <p:nvSpPr>
          <p:cNvPr id="741" name="Shape 741"/>
          <p:cNvSpPr txBox="1"/>
          <p:nvPr/>
        </p:nvSpPr>
        <p:spPr>
          <a:xfrm>
            <a:off x="3551475" y="5689875"/>
            <a:ext cx="5426100" cy="6330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742" name="Shape 742"/>
          <p:cNvSpPr txBox="1">
            <a:spLocks noGrp="1"/>
          </p:cNvSpPr>
          <p:nvPr>
            <p:ph type="body" idx="1"/>
          </p:nvPr>
        </p:nvSpPr>
        <p:spPr>
          <a:xfrm>
            <a:off x="1209000" y="5285550"/>
            <a:ext cx="6726000" cy="1093200"/>
          </a:xfrm>
          <a:prstGeom prst="rect">
            <a:avLst/>
          </a:prstGeom>
        </p:spPr>
        <p:txBody>
          <a:bodyPr wrap="square" lIns="91425" tIns="91425" rIns="91425" bIns="91425" anchor="t" anchorCtr="0">
            <a:noAutofit/>
          </a:bodyPr>
          <a:lstStyle/>
          <a:p>
            <a:pPr marL="0" lvl="0" indent="0" algn="ctr" rtl="0">
              <a:spcBef>
                <a:spcPts val="0"/>
              </a:spcBef>
              <a:buNone/>
            </a:pPr>
            <a:r>
              <a:rPr lang="en"/>
              <a:t>10分程取ります</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Shape 747"/>
          <p:cNvSpPr txBox="1">
            <a:spLocks noGrp="1"/>
          </p:cNvSpPr>
          <p:nvPr>
            <p:ph type="body" idx="1"/>
          </p:nvPr>
        </p:nvSpPr>
        <p:spPr>
          <a:xfrm>
            <a:off x="382200" y="3294025"/>
            <a:ext cx="8379600" cy="1093200"/>
          </a:xfrm>
          <a:prstGeom prst="rect">
            <a:avLst/>
          </a:prstGeom>
        </p:spPr>
        <p:txBody>
          <a:bodyPr wrap="square" lIns="91425" tIns="91425" rIns="91425" bIns="91425" anchor="t" anchorCtr="0">
            <a:noAutofit/>
          </a:bodyPr>
          <a:lstStyle/>
          <a:p>
            <a:pPr marL="0" lvl="0" indent="0" rtl="0">
              <a:spcBef>
                <a:spcPts val="0"/>
              </a:spcBef>
              <a:buNone/>
            </a:pPr>
            <a:r>
              <a:rPr lang="en"/>
              <a:t>Mission 2</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Shape 752"/>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Mission 2</a:t>
            </a:r>
          </a:p>
        </p:txBody>
      </p:sp>
      <p:sp>
        <p:nvSpPr>
          <p:cNvPr id="753" name="Shape 753"/>
          <p:cNvSpPr txBox="1"/>
          <p:nvPr/>
        </p:nvSpPr>
        <p:spPr>
          <a:xfrm>
            <a:off x="796350" y="1293900"/>
            <a:ext cx="7551300" cy="7023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PaaSを利用したMySQL Databaseを作成</a:t>
            </a:r>
          </a:p>
        </p:txBody>
      </p:sp>
      <p:sp>
        <p:nvSpPr>
          <p:cNvPr id="754" name="Shape 754"/>
          <p:cNvSpPr/>
          <p:nvPr/>
        </p:nvSpPr>
        <p:spPr>
          <a:xfrm>
            <a:off x="672950" y="5331775"/>
            <a:ext cx="990488" cy="578426"/>
          </a:xfrm>
          <a:custGeom>
            <a:avLst/>
            <a:gdLst/>
            <a:ahLst/>
            <a:cxnLst/>
            <a:rect l="0" t="0" r="0" b="0"/>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rgbClr val="666666"/>
          </a:solidFill>
          <a:ln>
            <a:noFill/>
          </a:ln>
        </p:spPr>
        <p:txBody>
          <a:bodyPr wrap="square" lIns="91425" tIns="91425" rIns="91425" bIns="91425" anchor="ctr" anchorCtr="0">
            <a:noAutofit/>
          </a:bodyPr>
          <a:lstStyle/>
          <a:p>
            <a:pPr marL="0" lvl="0" indent="0">
              <a:spcBef>
                <a:spcPts val="0"/>
              </a:spcBef>
              <a:buNone/>
            </a:pPr>
            <a:endParaRPr/>
          </a:p>
        </p:txBody>
      </p:sp>
      <p:sp>
        <p:nvSpPr>
          <p:cNvPr id="755" name="Shape 755"/>
          <p:cNvSpPr/>
          <p:nvPr/>
        </p:nvSpPr>
        <p:spPr>
          <a:xfrm>
            <a:off x="1553875" y="2124900"/>
            <a:ext cx="7052400" cy="3320700"/>
          </a:xfrm>
          <a:prstGeom prst="wedgeRoundRectCallout">
            <a:avLst>
              <a:gd name="adj1" fmla="val -59465"/>
              <a:gd name="adj2" fmla="val 52226"/>
              <a:gd name="adj3" fmla="val 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 sz="2400"/>
              <a:t>やっぱりアプリケーションサーバーとデータベースが1つのサーバーの中にいるのはよくないので、分離してください。</a:t>
            </a:r>
          </a:p>
          <a:p>
            <a:pPr marL="0" lvl="0" indent="0">
              <a:spcBef>
                <a:spcPts val="0"/>
              </a:spcBef>
              <a:buNone/>
            </a:pPr>
            <a:r>
              <a:rPr lang="en" sz="2400"/>
              <a:t>でも運用するサーバーはこれ以上増やしたくないですね・・・</a:t>
            </a:r>
          </a:p>
          <a:p>
            <a:pPr marL="0" lvl="0" indent="0" rtl="0">
              <a:spcBef>
                <a:spcPts val="0"/>
              </a:spcBef>
              <a:buNone/>
            </a:pPr>
            <a:r>
              <a:rPr lang="en" sz="2400"/>
              <a:t>なにかいい方法はないでしょうか。</a:t>
            </a:r>
          </a:p>
        </p:txBody>
      </p:sp>
      <p:sp>
        <p:nvSpPr>
          <p:cNvPr id="756" name="Shape 756"/>
          <p:cNvSpPr txBox="1"/>
          <p:nvPr/>
        </p:nvSpPr>
        <p:spPr>
          <a:xfrm>
            <a:off x="695525" y="6024025"/>
            <a:ext cx="990600" cy="7023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1800" b="1">
                <a:solidFill>
                  <a:srgbClr val="1D1D1B"/>
                </a:solidFill>
                <a:latin typeface="PT Serif"/>
                <a:ea typeface="PT Serif"/>
                <a:cs typeface="PT Serif"/>
                <a:sym typeface="PT Serif"/>
              </a:rPr>
              <a:t>Aさん</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Shape 761"/>
          <p:cNvSpPr txBox="1">
            <a:spLocks noGrp="1"/>
          </p:cNvSpPr>
          <p:nvPr>
            <p:ph type="body" idx="1"/>
          </p:nvPr>
        </p:nvSpPr>
        <p:spPr>
          <a:xfrm>
            <a:off x="382200" y="3294025"/>
            <a:ext cx="8379600" cy="1093200"/>
          </a:xfrm>
          <a:prstGeom prst="rect">
            <a:avLst/>
          </a:prstGeom>
        </p:spPr>
        <p:txBody>
          <a:bodyPr wrap="square" lIns="91425" tIns="91425" rIns="91425" bIns="91425" anchor="t" anchorCtr="0">
            <a:noAutofit/>
          </a:bodyPr>
          <a:lstStyle/>
          <a:p>
            <a:pPr marL="0" lvl="0" indent="0" rtl="0">
              <a:spcBef>
                <a:spcPts val="0"/>
              </a:spcBef>
              <a:buNone/>
            </a:pPr>
            <a:r>
              <a:rPr lang="en"/>
              <a:t>PaaSを利用して、データベースを作成します</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Shape 766"/>
          <p:cNvSpPr txBox="1">
            <a:spLocks noGrp="1"/>
          </p:cNvSpPr>
          <p:nvPr>
            <p:ph type="title"/>
          </p:nvPr>
        </p:nvSpPr>
        <p:spPr>
          <a:xfrm>
            <a:off x="2084850" y="150900"/>
            <a:ext cx="4974300" cy="1143000"/>
          </a:xfrm>
          <a:prstGeom prst="rect">
            <a:avLst/>
          </a:prstGeom>
        </p:spPr>
        <p:txBody>
          <a:bodyPr wrap="square" lIns="91425" tIns="91425" rIns="91425" bIns="91425" anchor="ctr" anchorCtr="0">
            <a:noAutofit/>
          </a:bodyPr>
          <a:lstStyle/>
          <a:p>
            <a:pPr marL="0" lvl="0" indent="0" rtl="0">
              <a:spcBef>
                <a:spcPts val="0"/>
              </a:spcBef>
              <a:buNone/>
            </a:pPr>
            <a:r>
              <a:rPr lang="en" sz="2400"/>
              <a:t>Azure Database</a:t>
            </a:r>
            <a:br>
              <a:rPr lang="en" sz="2400"/>
            </a:br>
            <a:r>
              <a:rPr lang="en" sz="2400"/>
              <a:t>for MySQL</a:t>
            </a:r>
          </a:p>
        </p:txBody>
      </p:sp>
      <p:sp>
        <p:nvSpPr>
          <p:cNvPr id="767" name="Shape 767"/>
          <p:cNvSpPr txBox="1"/>
          <p:nvPr/>
        </p:nvSpPr>
        <p:spPr>
          <a:xfrm>
            <a:off x="457200" y="1441500"/>
            <a:ext cx="7551300" cy="48720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Azure上で提供されるDatabase Service</a:t>
            </a:r>
          </a:p>
          <a:p>
            <a:pPr marL="0" lvl="0" indent="0" rtl="0">
              <a:spcBef>
                <a:spcPts val="600"/>
              </a:spcBef>
              <a:buNone/>
            </a:pPr>
            <a:r>
              <a:rPr lang="en" sz="1800" b="1">
                <a:solidFill>
                  <a:srgbClr val="1D1D1B"/>
                </a:solidFill>
                <a:latin typeface="PT Serif"/>
                <a:ea typeface="PT Serif"/>
                <a:cs typeface="PT Serif"/>
                <a:sym typeface="PT Serif"/>
              </a:rPr>
              <a:t>DBaaS(Database as a Service)</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高可用性、バックアップ、地理冗長構成、障害復旧などがサービスとして提供</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仮想マシン上にMySQL Serverをインストールする場合と異なり、細かな設定・管理を行う必要がない</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アプリケーション開発者から見た際には、MySQLサーバと同一に扱える</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IPアドレスベースのホワイトリストによるFirewallの設定も可能</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Shape 772"/>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Microsoft Azureでの構成図</a:t>
            </a:r>
          </a:p>
        </p:txBody>
      </p:sp>
      <p:sp>
        <p:nvSpPr>
          <p:cNvPr id="773" name="Shape 773"/>
          <p:cNvSpPr/>
          <p:nvPr/>
        </p:nvSpPr>
        <p:spPr>
          <a:xfrm>
            <a:off x="1480500" y="1504925"/>
            <a:ext cx="7245300" cy="4468200"/>
          </a:xfrm>
          <a:prstGeom prst="rect">
            <a:avLst/>
          </a:prstGeom>
          <a:solidFill>
            <a:srgbClr val="D9D9D9"/>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774" name="Shape 774"/>
          <p:cNvSpPr/>
          <p:nvPr/>
        </p:nvSpPr>
        <p:spPr>
          <a:xfrm>
            <a:off x="1841100" y="2118575"/>
            <a:ext cx="3087600" cy="3702900"/>
          </a:xfrm>
          <a:prstGeom prst="rect">
            <a:avLst/>
          </a:prstGeom>
          <a:noFill/>
          <a:ln w="28575" cap="flat" cmpd="sng">
            <a:solidFill>
              <a:srgbClr val="0000FF"/>
            </a:solidFill>
            <a:prstDash val="dot"/>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775" name="Shape 775"/>
          <p:cNvSpPr/>
          <p:nvPr/>
        </p:nvSpPr>
        <p:spPr>
          <a:xfrm>
            <a:off x="2408225" y="3369025"/>
            <a:ext cx="1723800" cy="23325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pic>
        <p:nvPicPr>
          <p:cNvPr id="776" name="Shape 776"/>
          <p:cNvPicPr preferRelativeResize="0"/>
          <p:nvPr/>
        </p:nvPicPr>
        <p:blipFill>
          <a:blip r:embed="rId3">
            <a:alphaModFix/>
          </a:blip>
          <a:stretch>
            <a:fillRect/>
          </a:stretch>
        </p:blipFill>
        <p:spPr>
          <a:xfrm>
            <a:off x="3207900" y="3880039"/>
            <a:ext cx="900004" cy="562500"/>
          </a:xfrm>
          <a:prstGeom prst="rect">
            <a:avLst/>
          </a:prstGeom>
          <a:noFill/>
          <a:ln>
            <a:noFill/>
          </a:ln>
        </p:spPr>
      </p:pic>
      <p:sp>
        <p:nvSpPr>
          <p:cNvPr id="777" name="Shape 777"/>
          <p:cNvSpPr txBox="1"/>
          <p:nvPr/>
        </p:nvSpPr>
        <p:spPr>
          <a:xfrm>
            <a:off x="5747725" y="4482038"/>
            <a:ext cx="2402700" cy="5625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1000" b="1">
                <a:solidFill>
                  <a:srgbClr val="1D1D1B"/>
                </a:solidFill>
                <a:latin typeface="PT Serif"/>
                <a:ea typeface="PT Serif"/>
                <a:cs typeface="PT Serif"/>
                <a:sym typeface="PT Serif"/>
              </a:rPr>
              <a:t>Azure Database for MySQL</a:t>
            </a:r>
          </a:p>
        </p:txBody>
      </p:sp>
      <p:pic>
        <p:nvPicPr>
          <p:cNvPr id="778" name="Shape 778"/>
          <p:cNvPicPr preferRelativeResize="0"/>
          <p:nvPr/>
        </p:nvPicPr>
        <p:blipFill>
          <a:blip r:embed="rId4">
            <a:alphaModFix/>
          </a:blip>
          <a:stretch>
            <a:fillRect/>
          </a:stretch>
        </p:blipFill>
        <p:spPr>
          <a:xfrm>
            <a:off x="2629250" y="3647298"/>
            <a:ext cx="742650" cy="648164"/>
          </a:xfrm>
          <a:prstGeom prst="rect">
            <a:avLst/>
          </a:prstGeom>
          <a:noFill/>
          <a:ln>
            <a:noFill/>
          </a:ln>
        </p:spPr>
      </p:pic>
      <p:sp>
        <p:nvSpPr>
          <p:cNvPr id="779" name="Shape 779"/>
          <p:cNvSpPr txBox="1"/>
          <p:nvPr/>
        </p:nvSpPr>
        <p:spPr>
          <a:xfrm>
            <a:off x="2553430" y="4138675"/>
            <a:ext cx="1433400" cy="7023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000" b="1">
                <a:solidFill>
                  <a:srgbClr val="1D1D1B"/>
                </a:solidFill>
                <a:latin typeface="PT Serif"/>
                <a:ea typeface="PT Serif"/>
                <a:cs typeface="PT Serif"/>
                <a:sym typeface="PT Serif"/>
              </a:rPr>
              <a:t>Web &amp;</a:t>
            </a:r>
            <a:br>
              <a:rPr lang="en" sz="1000" b="1">
                <a:solidFill>
                  <a:srgbClr val="1D1D1B"/>
                </a:solidFill>
                <a:latin typeface="PT Serif"/>
                <a:ea typeface="PT Serif"/>
                <a:cs typeface="PT Serif"/>
                <a:sym typeface="PT Serif"/>
              </a:rPr>
            </a:br>
            <a:r>
              <a:rPr lang="en" sz="1000" b="1">
                <a:solidFill>
                  <a:srgbClr val="1D1D1B"/>
                </a:solidFill>
                <a:latin typeface="PT Serif"/>
                <a:ea typeface="PT Serif"/>
                <a:cs typeface="PT Serif"/>
                <a:sym typeface="PT Serif"/>
              </a:rPr>
              <a:t>Application Server</a:t>
            </a:r>
          </a:p>
        </p:txBody>
      </p:sp>
      <p:pic>
        <p:nvPicPr>
          <p:cNvPr id="780" name="Shape 780"/>
          <p:cNvPicPr preferRelativeResize="0"/>
          <p:nvPr/>
        </p:nvPicPr>
        <p:blipFill>
          <a:blip r:embed="rId5">
            <a:alphaModFix/>
          </a:blip>
          <a:stretch>
            <a:fillRect/>
          </a:stretch>
        </p:blipFill>
        <p:spPr>
          <a:xfrm>
            <a:off x="2129100" y="3072621"/>
            <a:ext cx="648134" cy="648150"/>
          </a:xfrm>
          <a:prstGeom prst="rect">
            <a:avLst/>
          </a:prstGeom>
          <a:noFill/>
          <a:ln>
            <a:noFill/>
          </a:ln>
        </p:spPr>
      </p:pic>
      <p:pic>
        <p:nvPicPr>
          <p:cNvPr id="781" name="Shape 781"/>
          <p:cNvPicPr preferRelativeResize="0"/>
          <p:nvPr/>
        </p:nvPicPr>
        <p:blipFill>
          <a:blip r:embed="rId6">
            <a:alphaModFix/>
          </a:blip>
          <a:stretch>
            <a:fillRect/>
          </a:stretch>
        </p:blipFill>
        <p:spPr>
          <a:xfrm>
            <a:off x="2112602" y="2119452"/>
            <a:ext cx="702300" cy="702300"/>
          </a:xfrm>
          <a:prstGeom prst="rect">
            <a:avLst/>
          </a:prstGeom>
          <a:noFill/>
          <a:ln>
            <a:noFill/>
          </a:ln>
        </p:spPr>
      </p:pic>
      <p:pic>
        <p:nvPicPr>
          <p:cNvPr id="782" name="Shape 782"/>
          <p:cNvPicPr preferRelativeResize="0"/>
          <p:nvPr/>
        </p:nvPicPr>
        <p:blipFill>
          <a:blip r:embed="rId7">
            <a:alphaModFix/>
          </a:blip>
          <a:stretch>
            <a:fillRect/>
          </a:stretch>
        </p:blipFill>
        <p:spPr>
          <a:xfrm>
            <a:off x="6499075" y="3628217"/>
            <a:ext cx="900000" cy="900022"/>
          </a:xfrm>
          <a:prstGeom prst="rect">
            <a:avLst/>
          </a:prstGeom>
          <a:noFill/>
          <a:ln>
            <a:noFill/>
          </a:ln>
        </p:spPr>
      </p:pic>
      <p:pic>
        <p:nvPicPr>
          <p:cNvPr id="783" name="Shape 783"/>
          <p:cNvPicPr preferRelativeResize="0"/>
          <p:nvPr/>
        </p:nvPicPr>
        <p:blipFill>
          <a:blip r:embed="rId8">
            <a:alphaModFix/>
          </a:blip>
          <a:stretch>
            <a:fillRect/>
          </a:stretch>
        </p:blipFill>
        <p:spPr>
          <a:xfrm>
            <a:off x="1175825" y="1293897"/>
            <a:ext cx="534374" cy="534374"/>
          </a:xfrm>
          <a:prstGeom prst="rect">
            <a:avLst/>
          </a:prstGeom>
          <a:noFill/>
          <a:ln>
            <a:noFill/>
          </a:ln>
        </p:spPr>
      </p:pic>
      <p:pic>
        <p:nvPicPr>
          <p:cNvPr id="784" name="Shape 784"/>
          <p:cNvPicPr preferRelativeResize="0"/>
          <p:nvPr/>
        </p:nvPicPr>
        <p:blipFill>
          <a:blip r:embed="rId9">
            <a:alphaModFix/>
          </a:blip>
          <a:stretch>
            <a:fillRect/>
          </a:stretch>
        </p:blipFill>
        <p:spPr>
          <a:xfrm>
            <a:off x="1710207" y="1834849"/>
            <a:ext cx="562500" cy="562500"/>
          </a:xfrm>
          <a:prstGeom prst="rect">
            <a:avLst/>
          </a:prstGeom>
          <a:noFill/>
          <a:ln>
            <a:noFill/>
          </a:ln>
        </p:spPr>
      </p:pic>
      <p:pic>
        <p:nvPicPr>
          <p:cNvPr id="785" name="Shape 785"/>
          <p:cNvPicPr preferRelativeResize="0"/>
          <p:nvPr/>
        </p:nvPicPr>
        <p:blipFill>
          <a:blip r:embed="rId10">
            <a:alphaModFix/>
          </a:blip>
          <a:stretch>
            <a:fillRect/>
          </a:stretch>
        </p:blipFill>
        <p:spPr>
          <a:xfrm>
            <a:off x="6405575" y="2988512"/>
            <a:ext cx="1086975" cy="562500"/>
          </a:xfrm>
          <a:prstGeom prst="rect">
            <a:avLst/>
          </a:prstGeom>
          <a:noFill/>
          <a:ln>
            <a:noFill/>
          </a:ln>
        </p:spPr>
      </p:pic>
      <p:pic>
        <p:nvPicPr>
          <p:cNvPr id="786" name="Shape 786"/>
          <p:cNvPicPr preferRelativeResize="0"/>
          <p:nvPr/>
        </p:nvPicPr>
        <p:blipFill>
          <a:blip r:embed="rId11">
            <a:alphaModFix/>
          </a:blip>
          <a:stretch>
            <a:fillRect/>
          </a:stretch>
        </p:blipFill>
        <p:spPr>
          <a:xfrm>
            <a:off x="3286567" y="3539663"/>
            <a:ext cx="742650" cy="401037"/>
          </a:xfrm>
          <a:prstGeom prst="rect">
            <a:avLst/>
          </a:prstGeom>
          <a:noFill/>
          <a:ln>
            <a:noFill/>
          </a:ln>
        </p:spPr>
      </p:pic>
      <p:sp>
        <p:nvSpPr>
          <p:cNvPr id="787" name="Shape 787"/>
          <p:cNvSpPr txBox="1"/>
          <p:nvPr/>
        </p:nvSpPr>
        <p:spPr>
          <a:xfrm>
            <a:off x="1641170" y="1009653"/>
            <a:ext cx="21072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Resource Group</a:t>
            </a:r>
          </a:p>
        </p:txBody>
      </p:sp>
      <p:sp>
        <p:nvSpPr>
          <p:cNvPr id="788" name="Shape 788"/>
          <p:cNvSpPr txBox="1"/>
          <p:nvPr/>
        </p:nvSpPr>
        <p:spPr>
          <a:xfrm>
            <a:off x="2112602" y="1504925"/>
            <a:ext cx="30876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VNET</a:t>
            </a:r>
          </a:p>
        </p:txBody>
      </p:sp>
      <p:sp>
        <p:nvSpPr>
          <p:cNvPr id="789" name="Shape 789"/>
          <p:cNvSpPr txBox="1"/>
          <p:nvPr/>
        </p:nvSpPr>
        <p:spPr>
          <a:xfrm>
            <a:off x="2742625" y="2189350"/>
            <a:ext cx="8079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NSG</a:t>
            </a:r>
          </a:p>
        </p:txBody>
      </p:sp>
      <p:sp>
        <p:nvSpPr>
          <p:cNvPr id="790" name="Shape 790"/>
          <p:cNvSpPr txBox="1"/>
          <p:nvPr/>
        </p:nvSpPr>
        <p:spPr>
          <a:xfrm>
            <a:off x="2809875" y="2779200"/>
            <a:ext cx="13551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仮想マシン</a:t>
            </a:r>
          </a:p>
        </p:txBody>
      </p:sp>
      <p:cxnSp>
        <p:nvCxnSpPr>
          <p:cNvPr id="791" name="Shape 791"/>
          <p:cNvCxnSpPr/>
          <p:nvPr/>
        </p:nvCxnSpPr>
        <p:spPr>
          <a:xfrm rot="10800000" flipH="1">
            <a:off x="3906275" y="3943288"/>
            <a:ext cx="2531700" cy="13200"/>
          </a:xfrm>
          <a:prstGeom prst="straightConnector1">
            <a:avLst/>
          </a:prstGeom>
          <a:noFill/>
          <a:ln w="28575" cap="flat" cmpd="sng">
            <a:solidFill>
              <a:schemeClr val="dk2"/>
            </a:solidFill>
            <a:prstDash val="solid"/>
            <a:round/>
            <a:headEnd type="none" w="lg" len="lg"/>
            <a:tailEnd type="triangle" w="lg" len="lg"/>
          </a:ln>
        </p:spPr>
      </p:cxnSp>
      <p:cxnSp>
        <p:nvCxnSpPr>
          <p:cNvPr id="792" name="Shape 792"/>
          <p:cNvCxnSpPr/>
          <p:nvPr/>
        </p:nvCxnSpPr>
        <p:spPr>
          <a:xfrm flipH="1">
            <a:off x="4010194" y="4200588"/>
            <a:ext cx="2230800" cy="12600"/>
          </a:xfrm>
          <a:prstGeom prst="straightConnector1">
            <a:avLst/>
          </a:prstGeom>
          <a:noFill/>
          <a:ln w="28575" cap="flat" cmpd="sng">
            <a:solidFill>
              <a:schemeClr val="dk2"/>
            </a:solidFill>
            <a:prstDash val="solid"/>
            <a:round/>
            <a:headEnd type="none" w="lg" len="lg"/>
            <a:tailEnd type="triangle" w="lg" len="lg"/>
          </a:ln>
        </p:spPr>
      </p:cxnSp>
      <p:pic>
        <p:nvPicPr>
          <p:cNvPr id="793" name="Shape 793"/>
          <p:cNvPicPr preferRelativeResize="0"/>
          <p:nvPr/>
        </p:nvPicPr>
        <p:blipFill>
          <a:blip r:embed="rId12">
            <a:alphaModFix/>
          </a:blip>
          <a:stretch>
            <a:fillRect/>
          </a:stretch>
        </p:blipFill>
        <p:spPr>
          <a:xfrm>
            <a:off x="2619438" y="4826996"/>
            <a:ext cx="702300" cy="612954"/>
          </a:xfrm>
          <a:prstGeom prst="rect">
            <a:avLst/>
          </a:prstGeom>
          <a:noFill/>
          <a:ln>
            <a:noFill/>
          </a:ln>
        </p:spPr>
      </p:pic>
      <p:sp>
        <p:nvSpPr>
          <p:cNvPr id="794" name="Shape 794"/>
          <p:cNvSpPr txBox="1"/>
          <p:nvPr/>
        </p:nvSpPr>
        <p:spPr>
          <a:xfrm>
            <a:off x="2553425" y="5258875"/>
            <a:ext cx="12069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000" b="1">
                <a:solidFill>
                  <a:srgbClr val="1D1D1B"/>
                </a:solidFill>
                <a:latin typeface="PT Serif"/>
                <a:ea typeface="PT Serif"/>
                <a:cs typeface="PT Serif"/>
                <a:sym typeface="PT Serif"/>
              </a:rPr>
              <a:t>Database Server</a:t>
            </a:r>
          </a:p>
        </p:txBody>
      </p:sp>
      <p:pic>
        <p:nvPicPr>
          <p:cNvPr id="795" name="Shape 795"/>
          <p:cNvPicPr preferRelativeResize="0"/>
          <p:nvPr/>
        </p:nvPicPr>
        <p:blipFill>
          <a:blip r:embed="rId10">
            <a:alphaModFix/>
          </a:blip>
          <a:stretch>
            <a:fillRect/>
          </a:stretch>
        </p:blipFill>
        <p:spPr>
          <a:xfrm>
            <a:off x="3371894" y="5124278"/>
            <a:ext cx="534375" cy="276534"/>
          </a:xfrm>
          <a:prstGeom prst="rect">
            <a:avLst/>
          </a:prstGeom>
          <a:noFill/>
          <a:ln>
            <a:noFill/>
          </a:ln>
        </p:spPr>
      </p:pic>
      <p:sp>
        <p:nvSpPr>
          <p:cNvPr id="796" name="Shape 796"/>
          <p:cNvSpPr txBox="1"/>
          <p:nvPr/>
        </p:nvSpPr>
        <p:spPr>
          <a:xfrm>
            <a:off x="2619450" y="4558100"/>
            <a:ext cx="3630600" cy="1008600"/>
          </a:xfrm>
          <a:prstGeom prst="rect">
            <a:avLst/>
          </a:prstGeom>
          <a:noFill/>
          <a:ln>
            <a:noFill/>
          </a:ln>
        </p:spPr>
        <p:txBody>
          <a:bodyPr wrap="square" lIns="91425" tIns="91425" rIns="91425" bIns="91425" anchor="t" anchorCtr="0">
            <a:noAutofit/>
          </a:bodyPr>
          <a:lstStyle/>
          <a:p>
            <a:pPr marL="0" lvl="0" indent="0">
              <a:spcBef>
                <a:spcPts val="0"/>
              </a:spcBef>
              <a:buNone/>
            </a:pPr>
            <a:r>
              <a:rPr lang="en" sz="7200">
                <a:solidFill>
                  <a:srgbClr val="FF0000"/>
                </a:solidFill>
              </a:rPr>
              <a:t>×</a:t>
            </a:r>
          </a:p>
        </p:txBody>
      </p:sp>
      <p:sp>
        <p:nvSpPr>
          <p:cNvPr id="797" name="Shape 797"/>
          <p:cNvSpPr txBox="1">
            <a:spLocks noGrp="1"/>
          </p:cNvSpPr>
          <p:nvPr>
            <p:ph type="title"/>
          </p:nvPr>
        </p:nvSpPr>
        <p:spPr>
          <a:xfrm>
            <a:off x="415700" y="5856388"/>
            <a:ext cx="8310300" cy="1143000"/>
          </a:xfrm>
          <a:prstGeom prst="rect">
            <a:avLst/>
          </a:prstGeom>
        </p:spPr>
        <p:txBody>
          <a:bodyPr wrap="square" lIns="91425" tIns="91425" rIns="91425" bIns="91425" anchor="ctr" anchorCtr="0">
            <a:noAutofit/>
          </a:bodyPr>
          <a:lstStyle/>
          <a:p>
            <a:pPr marL="0" lvl="0" indent="0" rtl="0">
              <a:spcBef>
                <a:spcPts val="0"/>
              </a:spcBef>
              <a:buNone/>
            </a:pPr>
            <a:r>
              <a:rPr lang="en" sz="2400"/>
              <a:t>Sample Applicationの</a:t>
            </a:r>
            <a:br>
              <a:rPr lang="en" sz="2400"/>
            </a:br>
            <a:r>
              <a:rPr lang="en" sz="2400"/>
              <a:t>DatabaseをAzure Database for MySQLに移行する</a:t>
            </a:r>
          </a:p>
        </p:txBody>
      </p:sp>
      <p:pic>
        <p:nvPicPr>
          <p:cNvPr id="798" name="Shape 798"/>
          <p:cNvPicPr preferRelativeResize="0"/>
          <p:nvPr/>
        </p:nvPicPr>
        <p:blipFill>
          <a:blip r:embed="rId13">
            <a:alphaModFix/>
          </a:blip>
          <a:stretch>
            <a:fillRect/>
          </a:stretch>
        </p:blipFill>
        <p:spPr>
          <a:xfrm>
            <a:off x="51052" y="3650985"/>
            <a:ext cx="900000" cy="900076"/>
          </a:xfrm>
          <a:prstGeom prst="rect">
            <a:avLst/>
          </a:prstGeom>
          <a:noFill/>
          <a:ln>
            <a:noFill/>
          </a:ln>
        </p:spPr>
      </p:pic>
      <p:cxnSp>
        <p:nvCxnSpPr>
          <p:cNvPr id="799" name="Shape 799"/>
          <p:cNvCxnSpPr/>
          <p:nvPr/>
        </p:nvCxnSpPr>
        <p:spPr>
          <a:xfrm rot="10800000" flipH="1">
            <a:off x="951052" y="3966063"/>
            <a:ext cx="1273800" cy="13200"/>
          </a:xfrm>
          <a:prstGeom prst="straightConnector1">
            <a:avLst/>
          </a:prstGeom>
          <a:noFill/>
          <a:ln w="28575" cap="flat" cmpd="sng">
            <a:solidFill>
              <a:schemeClr val="dk2"/>
            </a:solidFill>
            <a:prstDash val="solid"/>
            <a:round/>
            <a:headEnd type="none" w="lg" len="lg"/>
            <a:tailEnd type="triangle" w="lg" len="lg"/>
          </a:ln>
        </p:spPr>
      </p:cxnSp>
      <p:cxnSp>
        <p:nvCxnSpPr>
          <p:cNvPr id="800" name="Shape 800"/>
          <p:cNvCxnSpPr/>
          <p:nvPr/>
        </p:nvCxnSpPr>
        <p:spPr>
          <a:xfrm flipH="1">
            <a:off x="1003265" y="4223363"/>
            <a:ext cx="1122600" cy="12600"/>
          </a:xfrm>
          <a:prstGeom prst="straightConnector1">
            <a:avLst/>
          </a:prstGeom>
          <a:noFill/>
          <a:ln w="28575" cap="flat" cmpd="sng">
            <a:solidFill>
              <a:schemeClr val="dk2"/>
            </a:solidFill>
            <a:prstDash val="solid"/>
            <a:round/>
            <a:headEnd type="none" w="lg" len="lg"/>
            <a:tailEnd type="triangle" w="lg" len="lg"/>
          </a:ln>
        </p:spPr>
      </p:cxnSp>
      <p:sp>
        <p:nvSpPr>
          <p:cNvPr id="801" name="Shape 801"/>
          <p:cNvSpPr txBox="1"/>
          <p:nvPr/>
        </p:nvSpPr>
        <p:spPr>
          <a:xfrm>
            <a:off x="6983524" y="1504901"/>
            <a:ext cx="1742400" cy="466200"/>
          </a:xfrm>
          <a:prstGeom prst="rect">
            <a:avLst/>
          </a:prstGeom>
          <a:solidFill>
            <a:srgbClr val="43434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600"/>
              </a:spcBef>
              <a:buNone/>
            </a:pPr>
            <a:r>
              <a:rPr lang="en" sz="1800" b="1">
                <a:solidFill>
                  <a:srgbClr val="FFFFFF"/>
                </a:solidFill>
                <a:latin typeface="PT Serif"/>
                <a:ea typeface="PT Serif"/>
                <a:cs typeface="PT Serif"/>
                <a:sym typeface="PT Serif"/>
              </a:rPr>
              <a:t>東日本</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a:spLocks noGrp="1"/>
          </p:cNvSpPr>
          <p:nvPr>
            <p:ph type="body" idx="1"/>
          </p:nvPr>
        </p:nvSpPr>
        <p:spPr>
          <a:xfrm>
            <a:off x="382200" y="3294025"/>
            <a:ext cx="8379600" cy="1093200"/>
          </a:xfrm>
          <a:prstGeom prst="rect">
            <a:avLst/>
          </a:prstGeom>
        </p:spPr>
        <p:txBody>
          <a:bodyPr wrap="square" lIns="91425" tIns="91425" rIns="91425" bIns="91425" anchor="t" anchorCtr="0">
            <a:noAutofit/>
          </a:bodyPr>
          <a:lstStyle/>
          <a:p>
            <a:pPr marL="0" lvl="0" indent="0" rtl="0">
              <a:spcBef>
                <a:spcPts val="0"/>
              </a:spcBef>
              <a:buNone/>
            </a:pPr>
            <a:r>
              <a:rPr lang="en"/>
              <a:t>Mission 2 開始</a:t>
            </a:r>
          </a:p>
          <a:p>
            <a:pPr marL="0" lvl="0" indent="0" rtl="0">
              <a:spcBef>
                <a:spcPts val="0"/>
              </a:spcBef>
              <a:buNone/>
            </a:pPr>
            <a:r>
              <a:rPr lang="en"/>
              <a:t>40m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クラウドの種類</a:t>
            </a:r>
          </a:p>
        </p:txBody>
      </p:sp>
      <p:sp>
        <p:nvSpPr>
          <p:cNvPr id="124" name="Shape 124"/>
          <p:cNvSpPr txBox="1"/>
          <p:nvPr/>
        </p:nvSpPr>
        <p:spPr>
          <a:xfrm>
            <a:off x="400700" y="1644996"/>
            <a:ext cx="8471400" cy="4370700"/>
          </a:xfrm>
          <a:prstGeom prst="rect">
            <a:avLst/>
          </a:prstGeom>
          <a:noFill/>
          <a:ln>
            <a:noFill/>
          </a:ln>
        </p:spPr>
        <p:txBody>
          <a:bodyPr wrap="square" lIns="91425" tIns="91425" rIns="91425" bIns="91425" anchor="t" anchorCtr="0">
            <a:noAutofit/>
          </a:bodyPr>
          <a:lstStyle/>
          <a:p>
            <a:pPr marL="0" lvl="0" indent="-69850" rtl="0">
              <a:spcBef>
                <a:spcPts val="600"/>
              </a:spcBef>
              <a:buClr>
                <a:schemeClr val="dk1"/>
              </a:buClr>
              <a:buSzPts val="1100"/>
              <a:buFont typeface="Arial"/>
              <a:buNone/>
            </a:pPr>
            <a:r>
              <a:rPr lang="en" sz="1800" b="1">
                <a:solidFill>
                  <a:srgbClr val="1D1D1B"/>
                </a:solidFill>
                <a:latin typeface="PT Serif"/>
                <a:ea typeface="PT Serif"/>
                <a:cs typeface="PT Serif"/>
                <a:sym typeface="PT Serif"/>
              </a:rPr>
              <a:t>パブリッククラウド</a:t>
            </a:r>
          </a:p>
          <a:p>
            <a:pPr marL="0" lvl="0" indent="-69850" rtl="0">
              <a:spcBef>
                <a:spcPts val="600"/>
              </a:spcBef>
              <a:buClr>
                <a:schemeClr val="dk1"/>
              </a:buClr>
              <a:buSzPts val="1100"/>
              <a:buFont typeface="Arial"/>
              <a:buNone/>
            </a:pPr>
            <a:r>
              <a:rPr lang="en" sz="1800">
                <a:solidFill>
                  <a:srgbClr val="1D1D1B"/>
                </a:solidFill>
                <a:latin typeface="PT Serif"/>
                <a:ea typeface="PT Serif"/>
                <a:cs typeface="PT Serif"/>
                <a:sym typeface="PT Serif"/>
              </a:rPr>
              <a:t>一般の人々がオープンに利用できるように構成されているクラウド環境</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コミュニティクラウド</a:t>
            </a:r>
          </a:p>
          <a:p>
            <a:pPr marL="0" lvl="0" indent="0" rtl="0">
              <a:spcBef>
                <a:spcPts val="600"/>
              </a:spcBef>
              <a:buNone/>
            </a:pPr>
            <a:r>
              <a:rPr lang="en" sz="1800">
                <a:solidFill>
                  <a:srgbClr val="1D1D1B"/>
                </a:solidFill>
                <a:latin typeface="PT Serif"/>
                <a:ea typeface="PT Serif"/>
                <a:cs typeface="PT Serif"/>
                <a:sym typeface="PT Serif"/>
              </a:rPr>
              <a:t>特定の消費者コミュニティによって独占的に利用できるように構成されているクラウド</a:t>
            </a:r>
          </a:p>
          <a:p>
            <a:pPr marL="0" lvl="0" indent="0" rtl="0">
              <a:spcBef>
                <a:spcPts val="600"/>
              </a:spcBef>
              <a:buNone/>
            </a:pPr>
            <a:endParaRPr sz="1800">
              <a:solidFill>
                <a:srgbClr val="1D1D1B"/>
              </a:solidFill>
              <a:latin typeface="PT Serif"/>
              <a:ea typeface="PT Serif"/>
              <a:cs typeface="PT Serif"/>
              <a:sym typeface="PT Serif"/>
            </a:endParaRPr>
          </a:p>
          <a:p>
            <a:pPr marL="0" lvl="0" indent="-69850" rtl="0">
              <a:spcBef>
                <a:spcPts val="600"/>
              </a:spcBef>
              <a:buClr>
                <a:schemeClr val="dk1"/>
              </a:buClr>
              <a:buSzPts val="1100"/>
              <a:buFont typeface="Arial"/>
              <a:buNone/>
            </a:pPr>
            <a:r>
              <a:rPr lang="en" sz="1800" b="1">
                <a:solidFill>
                  <a:srgbClr val="1D1D1B"/>
                </a:solidFill>
                <a:latin typeface="PT Serif"/>
                <a:ea typeface="PT Serif"/>
                <a:cs typeface="PT Serif"/>
                <a:sym typeface="PT Serif"/>
              </a:rPr>
              <a:t>プライベートクラウド</a:t>
            </a:r>
          </a:p>
          <a:p>
            <a:pPr marL="0" lvl="0" indent="0" rtl="0">
              <a:spcBef>
                <a:spcPts val="600"/>
              </a:spcBef>
              <a:buNone/>
            </a:pPr>
            <a:r>
              <a:rPr lang="en" sz="1800">
                <a:solidFill>
                  <a:srgbClr val="1D1D1B"/>
                </a:solidFill>
                <a:latin typeface="PT Serif"/>
                <a:ea typeface="PT Serif"/>
                <a:cs typeface="PT Serif"/>
                <a:sym typeface="PT Serif"/>
              </a:rPr>
              <a:t>単一の組織によって排他的に利用されるように構成されているクラウド</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ハイブリッドクラウド</a:t>
            </a:r>
          </a:p>
          <a:p>
            <a:pPr marL="0" lvl="0" indent="0" rtl="0">
              <a:spcBef>
                <a:spcPts val="600"/>
              </a:spcBef>
              <a:buNone/>
            </a:pPr>
            <a:r>
              <a:rPr lang="en" sz="1800">
                <a:solidFill>
                  <a:srgbClr val="1D1D1B"/>
                </a:solidFill>
                <a:latin typeface="PT Serif"/>
                <a:ea typeface="PT Serif"/>
                <a:cs typeface="PT Serif"/>
                <a:sym typeface="PT Serif"/>
              </a:rPr>
              <a:t>上記3つのクラウドのうち2つ以上を組み合わせて構成されているクラウド環境</a:t>
            </a:r>
          </a:p>
        </p:txBody>
      </p:sp>
      <p:sp>
        <p:nvSpPr>
          <p:cNvPr id="125" name="Shape 125"/>
          <p:cNvSpPr/>
          <p:nvPr/>
        </p:nvSpPr>
        <p:spPr>
          <a:xfrm>
            <a:off x="210275" y="1671404"/>
            <a:ext cx="8615400" cy="1026900"/>
          </a:xfrm>
          <a:prstGeom prst="rect">
            <a:avLst/>
          </a:prstGeom>
          <a:noFill/>
          <a:ln w="28575" cap="flat" cmpd="sng">
            <a:solidFill>
              <a:srgbClr val="FF99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6" name="Shape 126"/>
          <p:cNvSpPr txBox="1"/>
          <p:nvPr/>
        </p:nvSpPr>
        <p:spPr>
          <a:xfrm>
            <a:off x="7126479" y="1591096"/>
            <a:ext cx="2301300" cy="407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400" b="1">
                <a:solidFill>
                  <a:srgbClr val="FF9900"/>
                </a:solidFill>
              </a:rPr>
              <a:t>本日の対象</a:t>
            </a:r>
          </a:p>
        </p:txBody>
      </p:sp>
      <p:sp>
        <p:nvSpPr>
          <p:cNvPr id="127" name="Shape 127"/>
          <p:cNvSpPr txBox="1"/>
          <p:nvPr/>
        </p:nvSpPr>
        <p:spPr>
          <a:xfrm>
            <a:off x="469275" y="1012000"/>
            <a:ext cx="8210400" cy="11430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2400" b="1">
                <a:solidFill>
                  <a:srgbClr val="1D1D1B"/>
                </a:solidFill>
                <a:latin typeface="PT Serif"/>
                <a:ea typeface="PT Serif"/>
                <a:cs typeface="PT Serif"/>
                <a:sym typeface="PT Serif"/>
              </a:rPr>
              <a:t>デプロイメントモデルによって以下の4種類に分かれる</a:t>
            </a:r>
          </a:p>
        </p:txBody>
      </p:sp>
      <p:sp>
        <p:nvSpPr>
          <p:cNvPr id="128" name="Shape 128"/>
          <p:cNvSpPr txBox="1"/>
          <p:nvPr/>
        </p:nvSpPr>
        <p:spPr>
          <a:xfrm>
            <a:off x="531200" y="6015700"/>
            <a:ext cx="8210400" cy="6825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2400" b="1">
                <a:solidFill>
                  <a:srgbClr val="1D1D1B"/>
                </a:solidFill>
                <a:latin typeface="PT Serif"/>
                <a:ea typeface="PT Serif"/>
                <a:cs typeface="PT Serif"/>
                <a:sym typeface="PT Serif"/>
              </a:rPr>
              <a:t>本日のBootcampはPublic Cloudを主にあつかいます</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Shape 811"/>
          <p:cNvSpPr txBox="1">
            <a:spLocks noGrp="1"/>
          </p:cNvSpPr>
          <p:nvPr>
            <p:ph type="body" idx="1"/>
          </p:nvPr>
        </p:nvSpPr>
        <p:spPr>
          <a:xfrm>
            <a:off x="382200" y="3294025"/>
            <a:ext cx="8379600" cy="1093200"/>
          </a:xfrm>
          <a:prstGeom prst="rect">
            <a:avLst/>
          </a:prstGeom>
        </p:spPr>
        <p:txBody>
          <a:bodyPr wrap="square" lIns="91425" tIns="91425" rIns="91425" bIns="91425" anchor="t" anchorCtr="0">
            <a:noAutofit/>
          </a:bodyPr>
          <a:lstStyle/>
          <a:p>
            <a:pPr marL="0" lvl="0" indent="0" rtl="0">
              <a:spcBef>
                <a:spcPts val="0"/>
              </a:spcBef>
              <a:buNone/>
            </a:pPr>
            <a:r>
              <a:rPr lang="en"/>
              <a:t>Mission 3</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Shape 816"/>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Mission 3</a:t>
            </a:r>
          </a:p>
        </p:txBody>
      </p:sp>
      <p:sp>
        <p:nvSpPr>
          <p:cNvPr id="817" name="Shape 817"/>
          <p:cNvSpPr txBox="1"/>
          <p:nvPr/>
        </p:nvSpPr>
        <p:spPr>
          <a:xfrm>
            <a:off x="796350" y="1293900"/>
            <a:ext cx="7551300" cy="7023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PaaSを使ったWebサービスのホスティング</a:t>
            </a:r>
          </a:p>
        </p:txBody>
      </p:sp>
      <p:sp>
        <p:nvSpPr>
          <p:cNvPr id="818" name="Shape 818"/>
          <p:cNvSpPr/>
          <p:nvPr/>
        </p:nvSpPr>
        <p:spPr>
          <a:xfrm>
            <a:off x="672950" y="5331775"/>
            <a:ext cx="990488" cy="578426"/>
          </a:xfrm>
          <a:custGeom>
            <a:avLst/>
            <a:gdLst/>
            <a:ahLst/>
            <a:cxnLst/>
            <a:rect l="0" t="0" r="0" b="0"/>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rgbClr val="666666"/>
          </a:solidFill>
          <a:ln>
            <a:noFill/>
          </a:ln>
        </p:spPr>
        <p:txBody>
          <a:bodyPr wrap="square" lIns="91425" tIns="91425" rIns="91425" bIns="91425" anchor="ctr" anchorCtr="0">
            <a:noAutofit/>
          </a:bodyPr>
          <a:lstStyle/>
          <a:p>
            <a:pPr marL="0" lvl="0" indent="0">
              <a:spcBef>
                <a:spcPts val="0"/>
              </a:spcBef>
              <a:buNone/>
            </a:pPr>
            <a:endParaRPr/>
          </a:p>
        </p:txBody>
      </p:sp>
      <p:sp>
        <p:nvSpPr>
          <p:cNvPr id="819" name="Shape 819"/>
          <p:cNvSpPr/>
          <p:nvPr/>
        </p:nvSpPr>
        <p:spPr>
          <a:xfrm>
            <a:off x="1553875" y="2124900"/>
            <a:ext cx="7052400" cy="3320700"/>
          </a:xfrm>
          <a:prstGeom prst="wedgeRoundRectCallout">
            <a:avLst>
              <a:gd name="adj1" fmla="val -59465"/>
              <a:gd name="adj2" fmla="val 52226"/>
              <a:gd name="adj3" fmla="val 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sz="2400"/>
              <a:t>できればデータベースだけじゃなく、アプリケーションのホスティングもやってくれるサービスがあると開発に集中できるんだけど・・・</a:t>
            </a:r>
            <a:br>
              <a:rPr lang="en" sz="2400"/>
            </a:br>
            <a:r>
              <a:rPr lang="en" sz="2400"/>
              <a:t>そういうものもあったりする・・・？</a:t>
            </a:r>
          </a:p>
        </p:txBody>
      </p:sp>
      <p:sp>
        <p:nvSpPr>
          <p:cNvPr id="820" name="Shape 820"/>
          <p:cNvSpPr txBox="1"/>
          <p:nvPr/>
        </p:nvSpPr>
        <p:spPr>
          <a:xfrm>
            <a:off x="695525" y="6024025"/>
            <a:ext cx="990600" cy="7023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1800" b="1">
                <a:solidFill>
                  <a:srgbClr val="1D1D1B"/>
                </a:solidFill>
                <a:latin typeface="PT Serif"/>
                <a:ea typeface="PT Serif"/>
                <a:cs typeface="PT Serif"/>
                <a:sym typeface="PT Serif"/>
              </a:rPr>
              <a:t>Aさん</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Shape 825"/>
          <p:cNvSpPr txBox="1">
            <a:spLocks noGrp="1"/>
          </p:cNvSpPr>
          <p:nvPr>
            <p:ph type="body" idx="1"/>
          </p:nvPr>
        </p:nvSpPr>
        <p:spPr>
          <a:xfrm>
            <a:off x="382200" y="3294025"/>
            <a:ext cx="8379600" cy="1093200"/>
          </a:xfrm>
          <a:prstGeom prst="rect">
            <a:avLst/>
          </a:prstGeom>
        </p:spPr>
        <p:txBody>
          <a:bodyPr wrap="square" lIns="91425" tIns="91425" rIns="91425" bIns="91425" anchor="t" anchorCtr="0">
            <a:noAutofit/>
          </a:bodyPr>
          <a:lstStyle/>
          <a:p>
            <a:pPr marL="0" lvl="0" indent="0" rtl="0">
              <a:spcBef>
                <a:spcPts val="0"/>
              </a:spcBef>
              <a:buNone/>
            </a:pPr>
            <a:r>
              <a:rPr lang="en"/>
              <a:t>PaaSを利用して</a:t>
            </a:r>
            <a:br>
              <a:rPr lang="en"/>
            </a:br>
            <a:r>
              <a:rPr lang="en"/>
              <a:t>アプリケーションをホスティングします</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Shape 830"/>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Web App</a:t>
            </a:r>
          </a:p>
        </p:txBody>
      </p:sp>
      <p:sp>
        <p:nvSpPr>
          <p:cNvPr id="831" name="Shape 831"/>
          <p:cNvSpPr txBox="1"/>
          <p:nvPr/>
        </p:nvSpPr>
        <p:spPr>
          <a:xfrm>
            <a:off x="457200" y="1441500"/>
            <a:ext cx="8272800" cy="48720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Azure上で提供されるPaaS(Platform as a Service)</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必要に応じて自動スケール可能</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自動バックアップ、デプロイメントスロット機能の提供</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無料でも利用可能</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Visual Studio Online、Git、Github、Dropboxなどから自動発行も可能</a:t>
            </a:r>
          </a:p>
        </p:txBody>
      </p:sp>
      <p:pic>
        <p:nvPicPr>
          <p:cNvPr id="832" name="Shape 832"/>
          <p:cNvPicPr preferRelativeResize="0"/>
          <p:nvPr/>
        </p:nvPicPr>
        <p:blipFill>
          <a:blip r:embed="rId3">
            <a:alphaModFix/>
          </a:blip>
          <a:stretch>
            <a:fillRect/>
          </a:stretch>
        </p:blipFill>
        <p:spPr>
          <a:xfrm>
            <a:off x="3863924" y="4988601"/>
            <a:ext cx="1459350" cy="14593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Shape 837"/>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App Service Plan</a:t>
            </a:r>
          </a:p>
        </p:txBody>
      </p:sp>
      <p:sp>
        <p:nvSpPr>
          <p:cNvPr id="838" name="Shape 838"/>
          <p:cNvSpPr txBox="1"/>
          <p:nvPr/>
        </p:nvSpPr>
        <p:spPr>
          <a:xfrm>
            <a:off x="457200" y="1441500"/>
            <a:ext cx="8272800" cy="48720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Web Appや他のApp Serviceを動かすためのリソース</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同一のApp Service Planを利用すると、同一のリソースプールの中からアプリケーションをデプロイする</a:t>
            </a:r>
          </a:p>
        </p:txBody>
      </p:sp>
      <p:sp>
        <p:nvSpPr>
          <p:cNvPr id="839" name="Shape 839"/>
          <p:cNvSpPr/>
          <p:nvPr/>
        </p:nvSpPr>
        <p:spPr>
          <a:xfrm>
            <a:off x="1278450" y="5502767"/>
            <a:ext cx="6587100" cy="422400"/>
          </a:xfrm>
          <a:prstGeom prst="rect">
            <a:avLst/>
          </a:prstGeom>
          <a:solidFill>
            <a:srgbClr val="3C78D8"/>
          </a:solidFill>
          <a:ln w="9525" cap="flat" cmpd="sng">
            <a:solidFill>
              <a:srgbClr val="0000FF"/>
            </a:solidFill>
            <a:prstDash val="solid"/>
            <a:round/>
            <a:headEnd type="none" w="med" len="med"/>
            <a:tailEnd type="none" w="med" len="med"/>
          </a:ln>
        </p:spPr>
        <p:txBody>
          <a:bodyPr wrap="square" lIns="91425" tIns="91425" rIns="91425" bIns="91425" anchor="ctr" anchorCtr="0">
            <a:noAutofit/>
          </a:bodyPr>
          <a:lstStyle/>
          <a:p>
            <a:pPr marL="0" lvl="0" indent="0" algn="ctr">
              <a:spcBef>
                <a:spcPts val="0"/>
              </a:spcBef>
              <a:buNone/>
            </a:pPr>
            <a:r>
              <a:rPr lang="en" b="1">
                <a:solidFill>
                  <a:srgbClr val="FFFFFF"/>
                </a:solidFill>
              </a:rPr>
              <a:t>APP Service Plan</a:t>
            </a:r>
          </a:p>
        </p:txBody>
      </p:sp>
      <p:sp>
        <p:nvSpPr>
          <p:cNvPr id="840" name="Shape 840"/>
          <p:cNvSpPr/>
          <p:nvPr/>
        </p:nvSpPr>
        <p:spPr>
          <a:xfrm>
            <a:off x="1317400" y="3807150"/>
            <a:ext cx="1065300" cy="1664100"/>
          </a:xfrm>
          <a:prstGeom prst="roundRect">
            <a:avLst>
              <a:gd name="adj" fmla="val 16667"/>
            </a:avLst>
          </a:prstGeom>
          <a:solidFill>
            <a:srgbClr val="999999"/>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a:spcBef>
                <a:spcPts val="0"/>
              </a:spcBef>
              <a:buNone/>
            </a:pPr>
            <a:r>
              <a:rPr lang="en" b="1">
                <a:solidFill>
                  <a:srgbClr val="FFFFFF"/>
                </a:solidFill>
              </a:rPr>
              <a:t>APP1</a:t>
            </a:r>
          </a:p>
        </p:txBody>
      </p:sp>
      <p:sp>
        <p:nvSpPr>
          <p:cNvPr id="841" name="Shape 841"/>
          <p:cNvSpPr/>
          <p:nvPr/>
        </p:nvSpPr>
        <p:spPr>
          <a:xfrm>
            <a:off x="2535050" y="3807150"/>
            <a:ext cx="1065300" cy="1664100"/>
          </a:xfrm>
          <a:prstGeom prst="roundRect">
            <a:avLst>
              <a:gd name="adj" fmla="val 16667"/>
            </a:avLst>
          </a:prstGeom>
          <a:solidFill>
            <a:srgbClr val="999999"/>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b="1">
                <a:solidFill>
                  <a:srgbClr val="FFFFFF"/>
                </a:solidFill>
              </a:rPr>
              <a:t>APP2</a:t>
            </a:r>
          </a:p>
        </p:txBody>
      </p:sp>
      <p:sp>
        <p:nvSpPr>
          <p:cNvPr id="842" name="Shape 842"/>
          <p:cNvSpPr/>
          <p:nvPr/>
        </p:nvSpPr>
        <p:spPr>
          <a:xfrm>
            <a:off x="3752700" y="3807150"/>
            <a:ext cx="1065300" cy="1664100"/>
          </a:xfrm>
          <a:prstGeom prst="roundRect">
            <a:avLst>
              <a:gd name="adj" fmla="val 16667"/>
            </a:avLst>
          </a:prstGeom>
          <a:solidFill>
            <a:srgbClr val="999999"/>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b="1">
                <a:solidFill>
                  <a:srgbClr val="FFFFFF"/>
                </a:solidFill>
              </a:rPr>
              <a:t>APP3</a:t>
            </a:r>
          </a:p>
        </p:txBody>
      </p:sp>
      <p:sp>
        <p:nvSpPr>
          <p:cNvPr id="843" name="Shape 843"/>
          <p:cNvSpPr txBox="1"/>
          <p:nvPr/>
        </p:nvSpPr>
        <p:spPr>
          <a:xfrm>
            <a:off x="5189750" y="4288050"/>
            <a:ext cx="1599000" cy="702300"/>
          </a:xfrm>
          <a:prstGeom prst="rect">
            <a:avLst/>
          </a:prstGeom>
          <a:noFill/>
          <a:ln>
            <a:noFill/>
          </a:ln>
        </p:spPr>
        <p:txBody>
          <a:bodyPr wrap="square" lIns="91425" tIns="91425" rIns="91425" bIns="91425" anchor="ctr" anchorCtr="0">
            <a:noAutofit/>
          </a:bodyPr>
          <a:lstStyle/>
          <a:p>
            <a:pPr marL="0" lvl="0" indent="0" algn="ctr" rtl="0">
              <a:spcBef>
                <a:spcPts val="600"/>
              </a:spcBef>
              <a:buNone/>
            </a:pPr>
            <a:r>
              <a:rPr lang="en" sz="1800" b="1">
                <a:solidFill>
                  <a:srgbClr val="1D1D1B"/>
                </a:solidFill>
                <a:latin typeface="PT Serif"/>
                <a:ea typeface="PT Serif"/>
                <a:cs typeface="PT Serif"/>
                <a:sym typeface="PT Serif"/>
              </a:rPr>
              <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Shape 848"/>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Microsoft Azureでの構成図</a:t>
            </a:r>
          </a:p>
        </p:txBody>
      </p:sp>
      <p:sp>
        <p:nvSpPr>
          <p:cNvPr id="849" name="Shape 849"/>
          <p:cNvSpPr/>
          <p:nvPr/>
        </p:nvSpPr>
        <p:spPr>
          <a:xfrm>
            <a:off x="745875" y="1504925"/>
            <a:ext cx="7980000" cy="4536300"/>
          </a:xfrm>
          <a:prstGeom prst="rect">
            <a:avLst/>
          </a:prstGeom>
          <a:solidFill>
            <a:srgbClr val="D9D9D9"/>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850" name="Shape 850"/>
          <p:cNvSpPr/>
          <p:nvPr/>
        </p:nvSpPr>
        <p:spPr>
          <a:xfrm>
            <a:off x="1170900" y="2118575"/>
            <a:ext cx="3757800" cy="2401200"/>
          </a:xfrm>
          <a:prstGeom prst="rect">
            <a:avLst/>
          </a:prstGeom>
          <a:noFill/>
          <a:ln w="28575" cap="flat" cmpd="sng">
            <a:solidFill>
              <a:srgbClr val="0000FF"/>
            </a:solidFill>
            <a:prstDash val="dot"/>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851" name="Shape 851"/>
          <p:cNvSpPr/>
          <p:nvPr/>
        </p:nvSpPr>
        <p:spPr>
          <a:xfrm>
            <a:off x="2408225" y="3047700"/>
            <a:ext cx="1723800" cy="14022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pic>
        <p:nvPicPr>
          <p:cNvPr id="852" name="Shape 852"/>
          <p:cNvPicPr preferRelativeResize="0"/>
          <p:nvPr/>
        </p:nvPicPr>
        <p:blipFill>
          <a:blip r:embed="rId3">
            <a:alphaModFix/>
          </a:blip>
          <a:stretch>
            <a:fillRect/>
          </a:stretch>
        </p:blipFill>
        <p:spPr>
          <a:xfrm>
            <a:off x="3207900" y="3558714"/>
            <a:ext cx="900004" cy="562500"/>
          </a:xfrm>
          <a:prstGeom prst="rect">
            <a:avLst/>
          </a:prstGeom>
          <a:noFill/>
          <a:ln>
            <a:noFill/>
          </a:ln>
        </p:spPr>
      </p:pic>
      <p:sp>
        <p:nvSpPr>
          <p:cNvPr id="853" name="Shape 853"/>
          <p:cNvSpPr txBox="1"/>
          <p:nvPr/>
        </p:nvSpPr>
        <p:spPr>
          <a:xfrm>
            <a:off x="5747725" y="5625038"/>
            <a:ext cx="2402700" cy="5625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1000" b="1">
                <a:solidFill>
                  <a:srgbClr val="1D1D1B"/>
                </a:solidFill>
                <a:latin typeface="PT Serif"/>
                <a:ea typeface="PT Serif"/>
                <a:cs typeface="PT Serif"/>
                <a:sym typeface="PT Serif"/>
              </a:rPr>
              <a:t>Azure Database for MySQL</a:t>
            </a:r>
          </a:p>
        </p:txBody>
      </p:sp>
      <p:pic>
        <p:nvPicPr>
          <p:cNvPr id="854" name="Shape 854"/>
          <p:cNvPicPr preferRelativeResize="0"/>
          <p:nvPr/>
        </p:nvPicPr>
        <p:blipFill>
          <a:blip r:embed="rId4">
            <a:alphaModFix/>
          </a:blip>
          <a:stretch>
            <a:fillRect/>
          </a:stretch>
        </p:blipFill>
        <p:spPr>
          <a:xfrm>
            <a:off x="2629250" y="3325973"/>
            <a:ext cx="742650" cy="648164"/>
          </a:xfrm>
          <a:prstGeom prst="rect">
            <a:avLst/>
          </a:prstGeom>
          <a:noFill/>
          <a:ln>
            <a:noFill/>
          </a:ln>
        </p:spPr>
      </p:pic>
      <p:sp>
        <p:nvSpPr>
          <p:cNvPr id="855" name="Shape 855"/>
          <p:cNvSpPr txBox="1"/>
          <p:nvPr/>
        </p:nvSpPr>
        <p:spPr>
          <a:xfrm>
            <a:off x="2553430" y="3817350"/>
            <a:ext cx="1433400" cy="7023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000" b="1">
                <a:solidFill>
                  <a:srgbClr val="1D1D1B"/>
                </a:solidFill>
                <a:latin typeface="PT Serif"/>
                <a:ea typeface="PT Serif"/>
                <a:cs typeface="PT Serif"/>
                <a:sym typeface="PT Serif"/>
              </a:rPr>
              <a:t>Web &amp;</a:t>
            </a:r>
            <a:br>
              <a:rPr lang="en" sz="1000" b="1">
                <a:solidFill>
                  <a:srgbClr val="1D1D1B"/>
                </a:solidFill>
                <a:latin typeface="PT Serif"/>
                <a:ea typeface="PT Serif"/>
                <a:cs typeface="PT Serif"/>
                <a:sym typeface="PT Serif"/>
              </a:rPr>
            </a:br>
            <a:r>
              <a:rPr lang="en" sz="1000" b="1">
                <a:solidFill>
                  <a:srgbClr val="1D1D1B"/>
                </a:solidFill>
                <a:latin typeface="PT Serif"/>
                <a:ea typeface="PT Serif"/>
                <a:cs typeface="PT Serif"/>
                <a:sym typeface="PT Serif"/>
              </a:rPr>
              <a:t>Application Server</a:t>
            </a:r>
          </a:p>
        </p:txBody>
      </p:sp>
      <p:pic>
        <p:nvPicPr>
          <p:cNvPr id="856" name="Shape 856"/>
          <p:cNvPicPr preferRelativeResize="0"/>
          <p:nvPr/>
        </p:nvPicPr>
        <p:blipFill>
          <a:blip r:embed="rId5">
            <a:alphaModFix/>
          </a:blip>
          <a:stretch>
            <a:fillRect/>
          </a:stretch>
        </p:blipFill>
        <p:spPr>
          <a:xfrm>
            <a:off x="2129100" y="2751295"/>
            <a:ext cx="648134" cy="648150"/>
          </a:xfrm>
          <a:prstGeom prst="rect">
            <a:avLst/>
          </a:prstGeom>
          <a:noFill/>
          <a:ln>
            <a:noFill/>
          </a:ln>
        </p:spPr>
      </p:pic>
      <p:pic>
        <p:nvPicPr>
          <p:cNvPr id="857" name="Shape 857"/>
          <p:cNvPicPr preferRelativeResize="0"/>
          <p:nvPr/>
        </p:nvPicPr>
        <p:blipFill>
          <a:blip r:embed="rId6">
            <a:alphaModFix/>
          </a:blip>
          <a:stretch>
            <a:fillRect/>
          </a:stretch>
        </p:blipFill>
        <p:spPr>
          <a:xfrm>
            <a:off x="1426802" y="2119452"/>
            <a:ext cx="702300" cy="702300"/>
          </a:xfrm>
          <a:prstGeom prst="rect">
            <a:avLst/>
          </a:prstGeom>
          <a:noFill/>
          <a:ln>
            <a:noFill/>
          </a:ln>
        </p:spPr>
      </p:pic>
      <p:pic>
        <p:nvPicPr>
          <p:cNvPr id="858" name="Shape 858"/>
          <p:cNvPicPr preferRelativeResize="0"/>
          <p:nvPr/>
        </p:nvPicPr>
        <p:blipFill>
          <a:blip r:embed="rId7">
            <a:alphaModFix/>
          </a:blip>
          <a:stretch>
            <a:fillRect/>
          </a:stretch>
        </p:blipFill>
        <p:spPr>
          <a:xfrm>
            <a:off x="6499075" y="4771217"/>
            <a:ext cx="900000" cy="900022"/>
          </a:xfrm>
          <a:prstGeom prst="rect">
            <a:avLst/>
          </a:prstGeom>
          <a:noFill/>
          <a:ln>
            <a:noFill/>
          </a:ln>
        </p:spPr>
      </p:pic>
      <p:pic>
        <p:nvPicPr>
          <p:cNvPr id="859" name="Shape 859"/>
          <p:cNvPicPr preferRelativeResize="0"/>
          <p:nvPr/>
        </p:nvPicPr>
        <p:blipFill>
          <a:blip r:embed="rId8">
            <a:alphaModFix/>
          </a:blip>
          <a:stretch>
            <a:fillRect/>
          </a:stretch>
        </p:blipFill>
        <p:spPr>
          <a:xfrm>
            <a:off x="415700" y="1254272"/>
            <a:ext cx="534374" cy="534374"/>
          </a:xfrm>
          <a:prstGeom prst="rect">
            <a:avLst/>
          </a:prstGeom>
          <a:noFill/>
          <a:ln>
            <a:noFill/>
          </a:ln>
        </p:spPr>
      </p:pic>
      <p:pic>
        <p:nvPicPr>
          <p:cNvPr id="860" name="Shape 860"/>
          <p:cNvPicPr preferRelativeResize="0"/>
          <p:nvPr/>
        </p:nvPicPr>
        <p:blipFill>
          <a:blip r:embed="rId9">
            <a:alphaModFix/>
          </a:blip>
          <a:stretch>
            <a:fillRect/>
          </a:stretch>
        </p:blipFill>
        <p:spPr>
          <a:xfrm>
            <a:off x="1024407" y="1834849"/>
            <a:ext cx="562500" cy="562500"/>
          </a:xfrm>
          <a:prstGeom prst="rect">
            <a:avLst/>
          </a:prstGeom>
          <a:noFill/>
          <a:ln>
            <a:noFill/>
          </a:ln>
        </p:spPr>
      </p:pic>
      <p:pic>
        <p:nvPicPr>
          <p:cNvPr id="861" name="Shape 861"/>
          <p:cNvPicPr preferRelativeResize="0"/>
          <p:nvPr/>
        </p:nvPicPr>
        <p:blipFill>
          <a:blip r:embed="rId10">
            <a:alphaModFix/>
          </a:blip>
          <a:stretch>
            <a:fillRect/>
          </a:stretch>
        </p:blipFill>
        <p:spPr>
          <a:xfrm>
            <a:off x="6405575" y="4131512"/>
            <a:ext cx="1086975" cy="562500"/>
          </a:xfrm>
          <a:prstGeom prst="rect">
            <a:avLst/>
          </a:prstGeom>
          <a:noFill/>
          <a:ln>
            <a:noFill/>
          </a:ln>
        </p:spPr>
      </p:pic>
      <p:pic>
        <p:nvPicPr>
          <p:cNvPr id="862" name="Shape 862"/>
          <p:cNvPicPr preferRelativeResize="0"/>
          <p:nvPr/>
        </p:nvPicPr>
        <p:blipFill>
          <a:blip r:embed="rId11">
            <a:alphaModFix/>
          </a:blip>
          <a:stretch>
            <a:fillRect/>
          </a:stretch>
        </p:blipFill>
        <p:spPr>
          <a:xfrm>
            <a:off x="3286567" y="3218338"/>
            <a:ext cx="742650" cy="401037"/>
          </a:xfrm>
          <a:prstGeom prst="rect">
            <a:avLst/>
          </a:prstGeom>
          <a:noFill/>
          <a:ln>
            <a:noFill/>
          </a:ln>
        </p:spPr>
      </p:pic>
      <p:sp>
        <p:nvSpPr>
          <p:cNvPr id="863" name="Shape 863"/>
          <p:cNvSpPr txBox="1"/>
          <p:nvPr/>
        </p:nvSpPr>
        <p:spPr>
          <a:xfrm>
            <a:off x="879170" y="1009653"/>
            <a:ext cx="21072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Resource Group</a:t>
            </a:r>
          </a:p>
        </p:txBody>
      </p:sp>
      <p:sp>
        <p:nvSpPr>
          <p:cNvPr id="864" name="Shape 864"/>
          <p:cNvSpPr txBox="1"/>
          <p:nvPr/>
        </p:nvSpPr>
        <p:spPr>
          <a:xfrm>
            <a:off x="1426802" y="1504925"/>
            <a:ext cx="30876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VNET</a:t>
            </a:r>
          </a:p>
        </p:txBody>
      </p:sp>
      <p:sp>
        <p:nvSpPr>
          <p:cNvPr id="865" name="Shape 865"/>
          <p:cNvSpPr txBox="1"/>
          <p:nvPr/>
        </p:nvSpPr>
        <p:spPr>
          <a:xfrm>
            <a:off x="2056825" y="2189350"/>
            <a:ext cx="8079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NSG</a:t>
            </a:r>
          </a:p>
        </p:txBody>
      </p:sp>
      <p:sp>
        <p:nvSpPr>
          <p:cNvPr id="866" name="Shape 866"/>
          <p:cNvSpPr txBox="1"/>
          <p:nvPr/>
        </p:nvSpPr>
        <p:spPr>
          <a:xfrm>
            <a:off x="2809875" y="2457875"/>
            <a:ext cx="13551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仮想マシン</a:t>
            </a:r>
          </a:p>
        </p:txBody>
      </p:sp>
      <p:cxnSp>
        <p:nvCxnSpPr>
          <p:cNvPr id="867" name="Shape 867"/>
          <p:cNvCxnSpPr/>
          <p:nvPr/>
        </p:nvCxnSpPr>
        <p:spPr>
          <a:xfrm rot="10800000" flipH="1">
            <a:off x="3906275" y="5086288"/>
            <a:ext cx="2531700" cy="13200"/>
          </a:xfrm>
          <a:prstGeom prst="straightConnector1">
            <a:avLst/>
          </a:prstGeom>
          <a:noFill/>
          <a:ln w="28575" cap="flat" cmpd="sng">
            <a:solidFill>
              <a:schemeClr val="dk2"/>
            </a:solidFill>
            <a:prstDash val="solid"/>
            <a:round/>
            <a:headEnd type="none" w="lg" len="lg"/>
            <a:tailEnd type="triangle" w="lg" len="lg"/>
          </a:ln>
        </p:spPr>
      </p:cxnSp>
      <p:cxnSp>
        <p:nvCxnSpPr>
          <p:cNvPr id="868" name="Shape 868"/>
          <p:cNvCxnSpPr/>
          <p:nvPr/>
        </p:nvCxnSpPr>
        <p:spPr>
          <a:xfrm flipH="1">
            <a:off x="4010194" y="5343588"/>
            <a:ext cx="2230800" cy="12600"/>
          </a:xfrm>
          <a:prstGeom prst="straightConnector1">
            <a:avLst/>
          </a:prstGeom>
          <a:noFill/>
          <a:ln w="28575" cap="flat" cmpd="sng">
            <a:solidFill>
              <a:schemeClr val="dk2"/>
            </a:solidFill>
            <a:prstDash val="solid"/>
            <a:round/>
            <a:headEnd type="none" w="lg" len="lg"/>
            <a:tailEnd type="triangle" w="lg" len="lg"/>
          </a:ln>
        </p:spPr>
      </p:cxnSp>
      <p:pic>
        <p:nvPicPr>
          <p:cNvPr id="869" name="Shape 869"/>
          <p:cNvPicPr preferRelativeResize="0"/>
          <p:nvPr/>
        </p:nvPicPr>
        <p:blipFill>
          <a:blip r:embed="rId12">
            <a:alphaModFix/>
          </a:blip>
          <a:stretch>
            <a:fillRect/>
          </a:stretch>
        </p:blipFill>
        <p:spPr>
          <a:xfrm>
            <a:off x="2599801" y="4798548"/>
            <a:ext cx="900000" cy="900000"/>
          </a:xfrm>
          <a:prstGeom prst="rect">
            <a:avLst/>
          </a:prstGeom>
          <a:noFill/>
          <a:ln>
            <a:noFill/>
          </a:ln>
        </p:spPr>
      </p:pic>
      <p:sp>
        <p:nvSpPr>
          <p:cNvPr id="870" name="Shape 870"/>
          <p:cNvSpPr txBox="1"/>
          <p:nvPr/>
        </p:nvSpPr>
        <p:spPr>
          <a:xfrm>
            <a:off x="2596199" y="5607369"/>
            <a:ext cx="1433400" cy="3336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1000" b="1">
                <a:solidFill>
                  <a:srgbClr val="1D1D1B"/>
                </a:solidFill>
                <a:latin typeface="PT Serif"/>
                <a:ea typeface="PT Serif"/>
                <a:cs typeface="PT Serif"/>
                <a:sym typeface="PT Serif"/>
              </a:rPr>
              <a:t>Web App</a:t>
            </a:r>
          </a:p>
        </p:txBody>
      </p:sp>
      <p:pic>
        <p:nvPicPr>
          <p:cNvPr id="871" name="Shape 871"/>
          <p:cNvPicPr preferRelativeResize="0"/>
          <p:nvPr/>
        </p:nvPicPr>
        <p:blipFill>
          <a:blip r:embed="rId3">
            <a:alphaModFix/>
          </a:blip>
          <a:stretch>
            <a:fillRect/>
          </a:stretch>
        </p:blipFill>
        <p:spPr>
          <a:xfrm>
            <a:off x="3257463" y="5241401"/>
            <a:ext cx="900004" cy="562500"/>
          </a:xfrm>
          <a:prstGeom prst="rect">
            <a:avLst/>
          </a:prstGeom>
          <a:noFill/>
          <a:ln>
            <a:noFill/>
          </a:ln>
        </p:spPr>
      </p:pic>
      <p:pic>
        <p:nvPicPr>
          <p:cNvPr id="872" name="Shape 872"/>
          <p:cNvPicPr preferRelativeResize="0"/>
          <p:nvPr/>
        </p:nvPicPr>
        <p:blipFill>
          <a:blip r:embed="rId11">
            <a:alphaModFix/>
          </a:blip>
          <a:stretch>
            <a:fillRect/>
          </a:stretch>
        </p:blipFill>
        <p:spPr>
          <a:xfrm>
            <a:off x="3286580" y="4856888"/>
            <a:ext cx="742650" cy="401037"/>
          </a:xfrm>
          <a:prstGeom prst="rect">
            <a:avLst/>
          </a:prstGeom>
          <a:noFill/>
          <a:ln>
            <a:noFill/>
          </a:ln>
        </p:spPr>
      </p:pic>
      <p:sp>
        <p:nvSpPr>
          <p:cNvPr id="873" name="Shape 873"/>
          <p:cNvSpPr/>
          <p:nvPr/>
        </p:nvSpPr>
        <p:spPr>
          <a:xfrm>
            <a:off x="2924901" y="4345826"/>
            <a:ext cx="315900" cy="4011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74" name="Shape 874"/>
          <p:cNvSpPr txBox="1"/>
          <p:nvPr/>
        </p:nvSpPr>
        <p:spPr>
          <a:xfrm>
            <a:off x="3207900" y="4239886"/>
            <a:ext cx="9000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移行</a:t>
            </a:r>
          </a:p>
        </p:txBody>
      </p:sp>
      <p:cxnSp>
        <p:nvCxnSpPr>
          <p:cNvPr id="875" name="Shape 875"/>
          <p:cNvCxnSpPr>
            <a:stCxn id="860" idx="1"/>
          </p:cNvCxnSpPr>
          <p:nvPr/>
        </p:nvCxnSpPr>
        <p:spPr>
          <a:xfrm>
            <a:off x="1024407" y="2116099"/>
            <a:ext cx="3987300" cy="2481300"/>
          </a:xfrm>
          <a:prstGeom prst="straightConnector1">
            <a:avLst/>
          </a:prstGeom>
          <a:noFill/>
          <a:ln w="152400" cap="flat" cmpd="sng">
            <a:solidFill>
              <a:srgbClr val="FF0000"/>
            </a:solidFill>
            <a:prstDash val="solid"/>
            <a:round/>
            <a:headEnd type="none" w="lg" len="lg"/>
            <a:tailEnd type="none" w="lg" len="lg"/>
          </a:ln>
        </p:spPr>
      </p:cxnSp>
      <p:cxnSp>
        <p:nvCxnSpPr>
          <p:cNvPr id="876" name="Shape 876"/>
          <p:cNvCxnSpPr/>
          <p:nvPr/>
        </p:nvCxnSpPr>
        <p:spPr>
          <a:xfrm rot="10800000" flipH="1">
            <a:off x="1064500" y="2025275"/>
            <a:ext cx="3928200" cy="2600100"/>
          </a:xfrm>
          <a:prstGeom prst="straightConnector1">
            <a:avLst/>
          </a:prstGeom>
          <a:noFill/>
          <a:ln w="152400" cap="flat" cmpd="sng">
            <a:solidFill>
              <a:srgbClr val="FF0000"/>
            </a:solidFill>
            <a:prstDash val="solid"/>
            <a:round/>
            <a:headEnd type="none" w="lg" len="lg"/>
            <a:tailEnd type="none" w="lg" len="lg"/>
          </a:ln>
        </p:spPr>
      </p:cxnSp>
      <p:sp>
        <p:nvSpPr>
          <p:cNvPr id="877" name="Shape 877"/>
          <p:cNvSpPr txBox="1">
            <a:spLocks noGrp="1"/>
          </p:cNvSpPr>
          <p:nvPr>
            <p:ph type="title"/>
          </p:nvPr>
        </p:nvSpPr>
        <p:spPr>
          <a:xfrm>
            <a:off x="415700" y="5856388"/>
            <a:ext cx="8310300" cy="1143000"/>
          </a:xfrm>
          <a:prstGeom prst="rect">
            <a:avLst/>
          </a:prstGeom>
        </p:spPr>
        <p:txBody>
          <a:bodyPr wrap="square" lIns="91425" tIns="91425" rIns="91425" bIns="91425" anchor="ctr" anchorCtr="0">
            <a:noAutofit/>
          </a:bodyPr>
          <a:lstStyle/>
          <a:p>
            <a:pPr marL="0" lvl="0" indent="0">
              <a:spcBef>
                <a:spcPts val="0"/>
              </a:spcBef>
              <a:buNone/>
            </a:pPr>
            <a:r>
              <a:rPr lang="en" sz="2400"/>
              <a:t>Sample ApplicationをWeb App上で動かし、</a:t>
            </a:r>
          </a:p>
          <a:p>
            <a:pPr marL="0" lvl="0" indent="0" rtl="0">
              <a:spcBef>
                <a:spcPts val="0"/>
              </a:spcBef>
              <a:buNone/>
            </a:pPr>
            <a:r>
              <a:rPr lang="en" sz="2400"/>
              <a:t>Azure Database for MySQLと連携させる</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Shape 882"/>
          <p:cNvSpPr txBox="1">
            <a:spLocks noGrp="1"/>
          </p:cNvSpPr>
          <p:nvPr>
            <p:ph type="body" idx="1"/>
          </p:nvPr>
        </p:nvSpPr>
        <p:spPr>
          <a:xfrm>
            <a:off x="382200" y="3294025"/>
            <a:ext cx="8379600" cy="1093200"/>
          </a:xfrm>
          <a:prstGeom prst="rect">
            <a:avLst/>
          </a:prstGeom>
        </p:spPr>
        <p:txBody>
          <a:bodyPr wrap="square" lIns="91425" tIns="91425" rIns="91425" bIns="91425" anchor="t" anchorCtr="0">
            <a:noAutofit/>
          </a:bodyPr>
          <a:lstStyle/>
          <a:p>
            <a:pPr marL="0" lvl="0" indent="0" rtl="0">
              <a:spcBef>
                <a:spcPts val="0"/>
              </a:spcBef>
              <a:buNone/>
            </a:pPr>
            <a:r>
              <a:rPr lang="en"/>
              <a:t>Mission 3 開始</a:t>
            </a:r>
          </a:p>
          <a:p>
            <a:pPr marL="0" lvl="0" indent="0" rtl="0">
              <a:spcBef>
                <a:spcPts val="0"/>
              </a:spcBef>
              <a:buNone/>
            </a:pPr>
            <a:r>
              <a:rPr lang="en"/>
              <a:t>40m</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Shape 887"/>
          <p:cNvSpPr txBox="1">
            <a:spLocks noGrp="1"/>
          </p:cNvSpPr>
          <p:nvPr>
            <p:ph type="title"/>
          </p:nvPr>
        </p:nvSpPr>
        <p:spPr>
          <a:xfrm>
            <a:off x="2622900" y="150900"/>
            <a:ext cx="3898200" cy="1143000"/>
          </a:xfrm>
          <a:prstGeom prst="rect">
            <a:avLst/>
          </a:prstGeom>
        </p:spPr>
        <p:txBody>
          <a:bodyPr wrap="square" lIns="91425" tIns="91425" rIns="91425" bIns="91425" anchor="ctr" anchorCtr="0">
            <a:noAutofit/>
          </a:bodyPr>
          <a:lstStyle/>
          <a:p>
            <a:pPr marL="0" lvl="0" indent="0" rtl="0">
              <a:spcBef>
                <a:spcPts val="0"/>
              </a:spcBef>
              <a:buNone/>
            </a:pPr>
            <a:r>
              <a:rPr lang="en"/>
              <a:t>Coffee Break</a:t>
            </a:r>
          </a:p>
        </p:txBody>
      </p:sp>
      <p:pic>
        <p:nvPicPr>
          <p:cNvPr id="888" name="Shape 888"/>
          <p:cNvPicPr preferRelativeResize="0"/>
          <p:nvPr/>
        </p:nvPicPr>
        <p:blipFill>
          <a:blip r:embed="rId3">
            <a:alphaModFix/>
          </a:blip>
          <a:stretch>
            <a:fillRect/>
          </a:stretch>
        </p:blipFill>
        <p:spPr>
          <a:xfrm>
            <a:off x="3035838" y="2077438"/>
            <a:ext cx="3072300" cy="3072300"/>
          </a:xfrm>
          <a:prstGeom prst="ellipse">
            <a:avLst/>
          </a:prstGeom>
          <a:noFill/>
          <a:ln>
            <a:noFill/>
          </a:ln>
        </p:spPr>
      </p:pic>
      <p:sp>
        <p:nvSpPr>
          <p:cNvPr id="889" name="Shape 889"/>
          <p:cNvSpPr txBox="1"/>
          <p:nvPr/>
        </p:nvSpPr>
        <p:spPr>
          <a:xfrm>
            <a:off x="3551475" y="5689875"/>
            <a:ext cx="5426100" cy="6330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890" name="Shape 890"/>
          <p:cNvSpPr txBox="1">
            <a:spLocks noGrp="1"/>
          </p:cNvSpPr>
          <p:nvPr>
            <p:ph type="body" idx="1"/>
          </p:nvPr>
        </p:nvSpPr>
        <p:spPr>
          <a:xfrm>
            <a:off x="1209000" y="5285550"/>
            <a:ext cx="6726000" cy="1093200"/>
          </a:xfrm>
          <a:prstGeom prst="rect">
            <a:avLst/>
          </a:prstGeom>
        </p:spPr>
        <p:txBody>
          <a:bodyPr wrap="square" lIns="91425" tIns="91425" rIns="91425" bIns="91425" anchor="t" anchorCtr="0">
            <a:noAutofit/>
          </a:bodyPr>
          <a:lstStyle/>
          <a:p>
            <a:pPr marL="0" lvl="0" indent="0" algn="ctr" rtl="0">
              <a:spcBef>
                <a:spcPts val="0"/>
              </a:spcBef>
              <a:buNone/>
            </a:pPr>
            <a:r>
              <a:rPr lang="en"/>
              <a:t>10分程取ります</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Shape 895"/>
          <p:cNvSpPr txBox="1">
            <a:spLocks noGrp="1"/>
          </p:cNvSpPr>
          <p:nvPr>
            <p:ph type="body" idx="1"/>
          </p:nvPr>
        </p:nvSpPr>
        <p:spPr>
          <a:xfrm>
            <a:off x="382200" y="3294025"/>
            <a:ext cx="8379600" cy="1093200"/>
          </a:xfrm>
          <a:prstGeom prst="rect">
            <a:avLst/>
          </a:prstGeom>
        </p:spPr>
        <p:txBody>
          <a:bodyPr wrap="square" lIns="91425" tIns="91425" rIns="91425" bIns="91425" anchor="t" anchorCtr="0">
            <a:noAutofit/>
          </a:bodyPr>
          <a:lstStyle/>
          <a:p>
            <a:pPr marL="0" lvl="0" indent="0" rtl="0">
              <a:spcBef>
                <a:spcPts val="0"/>
              </a:spcBef>
              <a:buNone/>
            </a:pPr>
            <a:r>
              <a:rPr lang="en"/>
              <a:t>Mission 4 (Additional)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Shape 900"/>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Mission 4</a:t>
            </a:r>
          </a:p>
        </p:txBody>
      </p:sp>
      <p:sp>
        <p:nvSpPr>
          <p:cNvPr id="901" name="Shape 901"/>
          <p:cNvSpPr txBox="1"/>
          <p:nvPr/>
        </p:nvSpPr>
        <p:spPr>
          <a:xfrm>
            <a:off x="796350" y="1293900"/>
            <a:ext cx="7551300" cy="7023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PaaSでのスケールの設定</a:t>
            </a:r>
          </a:p>
        </p:txBody>
      </p:sp>
      <p:sp>
        <p:nvSpPr>
          <p:cNvPr id="902" name="Shape 902"/>
          <p:cNvSpPr/>
          <p:nvPr/>
        </p:nvSpPr>
        <p:spPr>
          <a:xfrm>
            <a:off x="672950" y="5331775"/>
            <a:ext cx="990488" cy="578426"/>
          </a:xfrm>
          <a:custGeom>
            <a:avLst/>
            <a:gdLst/>
            <a:ahLst/>
            <a:cxnLst/>
            <a:rect l="0" t="0" r="0" b="0"/>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rgbClr val="666666"/>
          </a:solidFill>
          <a:ln>
            <a:noFill/>
          </a:ln>
        </p:spPr>
        <p:txBody>
          <a:bodyPr wrap="square" lIns="91425" tIns="91425" rIns="91425" bIns="91425" anchor="ctr" anchorCtr="0">
            <a:noAutofit/>
          </a:bodyPr>
          <a:lstStyle/>
          <a:p>
            <a:pPr marL="0" lvl="0" indent="0">
              <a:spcBef>
                <a:spcPts val="0"/>
              </a:spcBef>
              <a:buNone/>
            </a:pPr>
            <a:endParaRPr/>
          </a:p>
        </p:txBody>
      </p:sp>
      <p:sp>
        <p:nvSpPr>
          <p:cNvPr id="903" name="Shape 903"/>
          <p:cNvSpPr/>
          <p:nvPr/>
        </p:nvSpPr>
        <p:spPr>
          <a:xfrm>
            <a:off x="1553875" y="2124900"/>
            <a:ext cx="7052400" cy="3320700"/>
          </a:xfrm>
          <a:prstGeom prst="wedgeRoundRectCallout">
            <a:avLst>
              <a:gd name="adj1" fmla="val -59465"/>
              <a:gd name="adj2" fmla="val 52226"/>
              <a:gd name="adj3" fmla="val 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sz="2400"/>
              <a:t>急激なトラフィックの増加の際に、サーバー増築を行ったり、同じアプリケーションをデプロイしなおすコストも下げたいのですが、何かいい案はないでしょうか・・・</a:t>
            </a:r>
          </a:p>
        </p:txBody>
      </p:sp>
      <p:sp>
        <p:nvSpPr>
          <p:cNvPr id="904" name="Shape 904"/>
          <p:cNvSpPr txBox="1"/>
          <p:nvPr/>
        </p:nvSpPr>
        <p:spPr>
          <a:xfrm>
            <a:off x="695525" y="6024025"/>
            <a:ext cx="990600" cy="7023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1800" b="1">
                <a:solidFill>
                  <a:srgbClr val="1D1D1B"/>
                </a:solidFill>
                <a:latin typeface="PT Serif"/>
                <a:ea typeface="PT Serif"/>
                <a:cs typeface="PT Serif"/>
                <a:sym typeface="PT Serif"/>
              </a:rPr>
              <a:t>Aさん</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クラウドの種類</a:t>
            </a:r>
          </a:p>
        </p:txBody>
      </p:sp>
      <p:sp>
        <p:nvSpPr>
          <p:cNvPr id="134" name="Shape 134"/>
          <p:cNvSpPr txBox="1"/>
          <p:nvPr/>
        </p:nvSpPr>
        <p:spPr>
          <a:xfrm>
            <a:off x="4" y="1778795"/>
            <a:ext cx="2301300" cy="407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400" b="1">
                <a:solidFill>
                  <a:srgbClr val="FF9900"/>
                </a:solidFill>
              </a:rPr>
              <a:t>本日の対象</a:t>
            </a:r>
          </a:p>
        </p:txBody>
      </p:sp>
      <p:sp>
        <p:nvSpPr>
          <p:cNvPr id="135" name="Shape 135"/>
          <p:cNvSpPr txBox="1"/>
          <p:nvPr/>
        </p:nvSpPr>
        <p:spPr>
          <a:xfrm>
            <a:off x="469275" y="1012000"/>
            <a:ext cx="8210400" cy="11430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2400" b="1">
                <a:solidFill>
                  <a:srgbClr val="1D1D1B"/>
                </a:solidFill>
                <a:latin typeface="PT Serif"/>
                <a:ea typeface="PT Serif"/>
                <a:cs typeface="PT Serif"/>
                <a:sym typeface="PT Serif"/>
              </a:rPr>
              <a:t>デプロイメントモデルによって以下の4種類に分かれる</a:t>
            </a:r>
          </a:p>
        </p:txBody>
      </p:sp>
      <p:sp>
        <p:nvSpPr>
          <p:cNvPr id="136" name="Shape 136"/>
          <p:cNvSpPr txBox="1"/>
          <p:nvPr/>
        </p:nvSpPr>
        <p:spPr>
          <a:xfrm>
            <a:off x="531200" y="6015700"/>
            <a:ext cx="8210400" cy="6825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2400" b="1">
                <a:solidFill>
                  <a:srgbClr val="1D1D1B"/>
                </a:solidFill>
                <a:latin typeface="PT Serif"/>
                <a:ea typeface="PT Serif"/>
                <a:cs typeface="PT Serif"/>
                <a:sym typeface="PT Serif"/>
              </a:rPr>
              <a:t>本日のBootcampはPublic Cloudを主にあつかいます</a:t>
            </a:r>
          </a:p>
        </p:txBody>
      </p:sp>
      <p:pic>
        <p:nvPicPr>
          <p:cNvPr id="137" name="Shape 137"/>
          <p:cNvPicPr preferRelativeResize="0"/>
          <p:nvPr/>
        </p:nvPicPr>
        <p:blipFill>
          <a:blip r:embed="rId3">
            <a:alphaModFix/>
          </a:blip>
          <a:stretch>
            <a:fillRect/>
          </a:stretch>
        </p:blipFill>
        <p:spPr>
          <a:xfrm>
            <a:off x="637200" y="2236700"/>
            <a:ext cx="7667625" cy="3438525"/>
          </a:xfrm>
          <a:prstGeom prst="rect">
            <a:avLst/>
          </a:prstGeom>
          <a:noFill/>
          <a:ln>
            <a:noFill/>
          </a:ln>
        </p:spPr>
      </p:pic>
      <p:sp>
        <p:nvSpPr>
          <p:cNvPr id="138" name="Shape 138"/>
          <p:cNvSpPr/>
          <p:nvPr/>
        </p:nvSpPr>
        <p:spPr>
          <a:xfrm>
            <a:off x="637200" y="2236700"/>
            <a:ext cx="1998900" cy="3570900"/>
          </a:xfrm>
          <a:prstGeom prst="rect">
            <a:avLst/>
          </a:prstGeom>
          <a:noFill/>
          <a:ln w="28575" cap="flat" cmpd="sng">
            <a:solidFill>
              <a:srgbClr val="FF99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Shape 909"/>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Microsoft Azureでの構成図</a:t>
            </a:r>
          </a:p>
        </p:txBody>
      </p:sp>
      <p:sp>
        <p:nvSpPr>
          <p:cNvPr id="910" name="Shape 910"/>
          <p:cNvSpPr/>
          <p:nvPr/>
        </p:nvSpPr>
        <p:spPr>
          <a:xfrm>
            <a:off x="1480500" y="1504925"/>
            <a:ext cx="7245300" cy="4127700"/>
          </a:xfrm>
          <a:prstGeom prst="rect">
            <a:avLst/>
          </a:prstGeom>
          <a:solidFill>
            <a:srgbClr val="D9D9D9"/>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pic>
        <p:nvPicPr>
          <p:cNvPr id="911" name="Shape 911"/>
          <p:cNvPicPr preferRelativeResize="0"/>
          <p:nvPr/>
        </p:nvPicPr>
        <p:blipFill>
          <a:blip r:embed="rId3">
            <a:alphaModFix/>
          </a:blip>
          <a:stretch>
            <a:fillRect/>
          </a:stretch>
        </p:blipFill>
        <p:spPr>
          <a:xfrm>
            <a:off x="4010169" y="3005303"/>
            <a:ext cx="1123680" cy="702300"/>
          </a:xfrm>
          <a:prstGeom prst="rect">
            <a:avLst/>
          </a:prstGeom>
          <a:noFill/>
          <a:ln>
            <a:noFill/>
          </a:ln>
        </p:spPr>
      </p:pic>
      <p:sp>
        <p:nvSpPr>
          <p:cNvPr id="912" name="Shape 912"/>
          <p:cNvSpPr txBox="1"/>
          <p:nvPr/>
        </p:nvSpPr>
        <p:spPr>
          <a:xfrm>
            <a:off x="5560750" y="4219300"/>
            <a:ext cx="2402700" cy="5625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1000" b="1">
                <a:solidFill>
                  <a:srgbClr val="1D1D1B"/>
                </a:solidFill>
                <a:latin typeface="PT Serif"/>
                <a:ea typeface="PT Serif"/>
                <a:cs typeface="PT Serif"/>
                <a:sym typeface="PT Serif"/>
              </a:rPr>
              <a:t>Azure Database for MySQL</a:t>
            </a:r>
          </a:p>
        </p:txBody>
      </p:sp>
      <p:sp>
        <p:nvSpPr>
          <p:cNvPr id="913" name="Shape 913"/>
          <p:cNvSpPr txBox="1"/>
          <p:nvPr/>
        </p:nvSpPr>
        <p:spPr>
          <a:xfrm>
            <a:off x="2031975" y="4972218"/>
            <a:ext cx="1433400" cy="3336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1000" b="1">
                <a:solidFill>
                  <a:srgbClr val="1D1D1B"/>
                </a:solidFill>
                <a:latin typeface="PT Serif"/>
                <a:ea typeface="PT Serif"/>
                <a:cs typeface="PT Serif"/>
                <a:sym typeface="PT Serif"/>
              </a:rPr>
              <a:t>Web App</a:t>
            </a:r>
          </a:p>
        </p:txBody>
      </p:sp>
      <p:pic>
        <p:nvPicPr>
          <p:cNvPr id="914" name="Shape 914"/>
          <p:cNvPicPr preferRelativeResize="0"/>
          <p:nvPr/>
        </p:nvPicPr>
        <p:blipFill>
          <a:blip r:embed="rId4">
            <a:alphaModFix/>
          </a:blip>
          <a:stretch>
            <a:fillRect/>
          </a:stretch>
        </p:blipFill>
        <p:spPr>
          <a:xfrm>
            <a:off x="3156039" y="3555760"/>
            <a:ext cx="900000" cy="900000"/>
          </a:xfrm>
          <a:prstGeom prst="rect">
            <a:avLst/>
          </a:prstGeom>
          <a:noFill/>
          <a:ln>
            <a:noFill/>
          </a:ln>
        </p:spPr>
      </p:pic>
      <p:pic>
        <p:nvPicPr>
          <p:cNvPr id="915" name="Shape 915"/>
          <p:cNvPicPr preferRelativeResize="0"/>
          <p:nvPr/>
        </p:nvPicPr>
        <p:blipFill>
          <a:blip r:embed="rId5">
            <a:alphaModFix/>
          </a:blip>
          <a:stretch>
            <a:fillRect/>
          </a:stretch>
        </p:blipFill>
        <p:spPr>
          <a:xfrm>
            <a:off x="6312087" y="3310217"/>
            <a:ext cx="900000" cy="900022"/>
          </a:xfrm>
          <a:prstGeom prst="rect">
            <a:avLst/>
          </a:prstGeom>
          <a:noFill/>
          <a:ln>
            <a:noFill/>
          </a:ln>
        </p:spPr>
      </p:pic>
      <p:pic>
        <p:nvPicPr>
          <p:cNvPr id="916" name="Shape 916"/>
          <p:cNvPicPr preferRelativeResize="0"/>
          <p:nvPr/>
        </p:nvPicPr>
        <p:blipFill>
          <a:blip r:embed="rId6">
            <a:alphaModFix/>
          </a:blip>
          <a:stretch>
            <a:fillRect/>
          </a:stretch>
        </p:blipFill>
        <p:spPr>
          <a:xfrm>
            <a:off x="1198500" y="1293897"/>
            <a:ext cx="534374" cy="534374"/>
          </a:xfrm>
          <a:prstGeom prst="rect">
            <a:avLst/>
          </a:prstGeom>
          <a:noFill/>
          <a:ln>
            <a:noFill/>
          </a:ln>
        </p:spPr>
      </p:pic>
      <p:pic>
        <p:nvPicPr>
          <p:cNvPr id="917" name="Shape 917"/>
          <p:cNvPicPr preferRelativeResize="0"/>
          <p:nvPr/>
        </p:nvPicPr>
        <p:blipFill>
          <a:blip r:embed="rId7">
            <a:alphaModFix/>
          </a:blip>
          <a:stretch>
            <a:fillRect/>
          </a:stretch>
        </p:blipFill>
        <p:spPr>
          <a:xfrm>
            <a:off x="6218588" y="2656825"/>
            <a:ext cx="1086975" cy="562500"/>
          </a:xfrm>
          <a:prstGeom prst="rect">
            <a:avLst/>
          </a:prstGeom>
          <a:noFill/>
          <a:ln>
            <a:noFill/>
          </a:ln>
        </p:spPr>
      </p:pic>
      <p:sp>
        <p:nvSpPr>
          <p:cNvPr id="918" name="Shape 918"/>
          <p:cNvSpPr txBox="1"/>
          <p:nvPr/>
        </p:nvSpPr>
        <p:spPr>
          <a:xfrm>
            <a:off x="1793570" y="1009653"/>
            <a:ext cx="21072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Resource Group</a:t>
            </a:r>
          </a:p>
        </p:txBody>
      </p:sp>
      <p:cxnSp>
        <p:nvCxnSpPr>
          <p:cNvPr id="919" name="Shape 919"/>
          <p:cNvCxnSpPr/>
          <p:nvPr/>
        </p:nvCxnSpPr>
        <p:spPr>
          <a:xfrm rot="10800000" flipH="1">
            <a:off x="4557500" y="3680550"/>
            <a:ext cx="1907100" cy="13200"/>
          </a:xfrm>
          <a:prstGeom prst="straightConnector1">
            <a:avLst/>
          </a:prstGeom>
          <a:noFill/>
          <a:ln w="28575" cap="flat" cmpd="sng">
            <a:solidFill>
              <a:schemeClr val="dk2"/>
            </a:solidFill>
            <a:prstDash val="solid"/>
            <a:round/>
            <a:headEnd type="none" w="lg" len="lg"/>
            <a:tailEnd type="triangle" w="lg" len="lg"/>
          </a:ln>
        </p:spPr>
      </p:cxnSp>
      <p:cxnSp>
        <p:nvCxnSpPr>
          <p:cNvPr id="920" name="Shape 920"/>
          <p:cNvCxnSpPr/>
          <p:nvPr/>
        </p:nvCxnSpPr>
        <p:spPr>
          <a:xfrm flipH="1">
            <a:off x="4635743" y="3937850"/>
            <a:ext cx="1680600" cy="12600"/>
          </a:xfrm>
          <a:prstGeom prst="straightConnector1">
            <a:avLst/>
          </a:prstGeom>
          <a:noFill/>
          <a:ln w="28575" cap="flat" cmpd="sng">
            <a:solidFill>
              <a:schemeClr val="dk2"/>
            </a:solidFill>
            <a:prstDash val="solid"/>
            <a:round/>
            <a:headEnd type="none" w="lg" len="lg"/>
            <a:tailEnd type="triangle" w="lg" len="lg"/>
          </a:ln>
        </p:spPr>
      </p:cxnSp>
      <p:pic>
        <p:nvPicPr>
          <p:cNvPr id="921" name="Shape 921"/>
          <p:cNvPicPr preferRelativeResize="0"/>
          <p:nvPr/>
        </p:nvPicPr>
        <p:blipFill>
          <a:blip r:embed="rId8">
            <a:alphaModFix/>
          </a:blip>
          <a:stretch>
            <a:fillRect/>
          </a:stretch>
        </p:blipFill>
        <p:spPr>
          <a:xfrm>
            <a:off x="4200674" y="2558501"/>
            <a:ext cx="742650" cy="401037"/>
          </a:xfrm>
          <a:prstGeom prst="rect">
            <a:avLst/>
          </a:prstGeom>
          <a:noFill/>
          <a:ln>
            <a:noFill/>
          </a:ln>
        </p:spPr>
      </p:pic>
      <p:pic>
        <p:nvPicPr>
          <p:cNvPr id="922" name="Shape 922"/>
          <p:cNvPicPr preferRelativeResize="0"/>
          <p:nvPr/>
        </p:nvPicPr>
        <p:blipFill>
          <a:blip r:embed="rId4">
            <a:alphaModFix/>
          </a:blip>
          <a:stretch>
            <a:fillRect/>
          </a:stretch>
        </p:blipFill>
        <p:spPr>
          <a:xfrm>
            <a:off x="3156028" y="4442538"/>
            <a:ext cx="900000" cy="900000"/>
          </a:xfrm>
          <a:prstGeom prst="rect">
            <a:avLst/>
          </a:prstGeom>
          <a:noFill/>
          <a:ln>
            <a:noFill/>
          </a:ln>
        </p:spPr>
      </p:pic>
      <p:pic>
        <p:nvPicPr>
          <p:cNvPr id="923" name="Shape 923"/>
          <p:cNvPicPr preferRelativeResize="0"/>
          <p:nvPr/>
        </p:nvPicPr>
        <p:blipFill>
          <a:blip r:embed="rId4">
            <a:alphaModFix/>
          </a:blip>
          <a:stretch>
            <a:fillRect/>
          </a:stretch>
        </p:blipFill>
        <p:spPr>
          <a:xfrm>
            <a:off x="3156040" y="2683050"/>
            <a:ext cx="900000" cy="900000"/>
          </a:xfrm>
          <a:prstGeom prst="rect">
            <a:avLst/>
          </a:prstGeom>
          <a:noFill/>
          <a:ln>
            <a:noFill/>
          </a:ln>
        </p:spPr>
      </p:pic>
      <p:sp>
        <p:nvSpPr>
          <p:cNvPr id="924" name="Shape 924"/>
          <p:cNvSpPr txBox="1">
            <a:spLocks noGrp="1"/>
          </p:cNvSpPr>
          <p:nvPr>
            <p:ph type="title"/>
          </p:nvPr>
        </p:nvSpPr>
        <p:spPr>
          <a:xfrm>
            <a:off x="416850" y="5649038"/>
            <a:ext cx="8310300" cy="1143000"/>
          </a:xfrm>
          <a:prstGeom prst="rect">
            <a:avLst/>
          </a:prstGeom>
        </p:spPr>
        <p:txBody>
          <a:bodyPr wrap="square" lIns="91425" tIns="91425" rIns="91425" bIns="91425" anchor="ctr" anchorCtr="0">
            <a:noAutofit/>
          </a:bodyPr>
          <a:lstStyle/>
          <a:p>
            <a:pPr marL="0" lvl="0" indent="0">
              <a:spcBef>
                <a:spcPts val="0"/>
              </a:spcBef>
              <a:buNone/>
            </a:pPr>
            <a:r>
              <a:rPr lang="en" sz="2400"/>
              <a:t>Web Appにてスケールアウト/インの設定を行い、</a:t>
            </a:r>
          </a:p>
          <a:p>
            <a:pPr marL="0" lvl="0" indent="0" rtl="0">
              <a:spcBef>
                <a:spcPts val="0"/>
              </a:spcBef>
              <a:buNone/>
            </a:pPr>
            <a:r>
              <a:rPr lang="en" sz="2400"/>
              <a:t>CPUの負荷によってスケールアウト/インする設定を入れる</a:t>
            </a:r>
          </a:p>
        </p:txBody>
      </p:sp>
      <p:pic>
        <p:nvPicPr>
          <p:cNvPr id="925" name="Shape 925"/>
          <p:cNvPicPr preferRelativeResize="0"/>
          <p:nvPr/>
        </p:nvPicPr>
        <p:blipFill>
          <a:blip r:embed="rId9">
            <a:alphaModFix/>
          </a:blip>
          <a:stretch>
            <a:fillRect/>
          </a:stretch>
        </p:blipFill>
        <p:spPr>
          <a:xfrm>
            <a:off x="533402" y="3510822"/>
            <a:ext cx="900000" cy="900076"/>
          </a:xfrm>
          <a:prstGeom prst="rect">
            <a:avLst/>
          </a:prstGeom>
          <a:noFill/>
          <a:ln>
            <a:noFill/>
          </a:ln>
        </p:spPr>
      </p:pic>
      <p:cxnSp>
        <p:nvCxnSpPr>
          <p:cNvPr id="926" name="Shape 926"/>
          <p:cNvCxnSpPr/>
          <p:nvPr/>
        </p:nvCxnSpPr>
        <p:spPr>
          <a:xfrm rot="10800000" flipH="1">
            <a:off x="1433402" y="3825900"/>
            <a:ext cx="1273800" cy="13200"/>
          </a:xfrm>
          <a:prstGeom prst="straightConnector1">
            <a:avLst/>
          </a:prstGeom>
          <a:noFill/>
          <a:ln w="28575" cap="flat" cmpd="sng">
            <a:solidFill>
              <a:schemeClr val="dk2"/>
            </a:solidFill>
            <a:prstDash val="solid"/>
            <a:round/>
            <a:headEnd type="none" w="lg" len="lg"/>
            <a:tailEnd type="triangle" w="lg" len="lg"/>
          </a:ln>
        </p:spPr>
      </p:cxnSp>
      <p:cxnSp>
        <p:nvCxnSpPr>
          <p:cNvPr id="927" name="Shape 927"/>
          <p:cNvCxnSpPr/>
          <p:nvPr/>
        </p:nvCxnSpPr>
        <p:spPr>
          <a:xfrm flipH="1">
            <a:off x="1485615" y="4083200"/>
            <a:ext cx="1122600" cy="12600"/>
          </a:xfrm>
          <a:prstGeom prst="straightConnector1">
            <a:avLst/>
          </a:prstGeom>
          <a:noFill/>
          <a:ln w="28575" cap="flat" cmpd="sng">
            <a:solidFill>
              <a:schemeClr val="dk2"/>
            </a:solidFill>
            <a:prstDash val="solid"/>
            <a:round/>
            <a:headEnd type="none" w="lg" len="lg"/>
            <a:tailEnd type="triangle" w="lg" len="lg"/>
          </a:ln>
        </p:spPr>
      </p:cxnSp>
      <p:sp>
        <p:nvSpPr>
          <p:cNvPr id="928" name="Shape 928"/>
          <p:cNvSpPr txBox="1"/>
          <p:nvPr/>
        </p:nvSpPr>
        <p:spPr>
          <a:xfrm>
            <a:off x="6983524" y="1504901"/>
            <a:ext cx="1742400" cy="466200"/>
          </a:xfrm>
          <a:prstGeom prst="rect">
            <a:avLst/>
          </a:prstGeom>
          <a:solidFill>
            <a:srgbClr val="43434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600"/>
              </a:spcBef>
              <a:buNone/>
            </a:pPr>
            <a:r>
              <a:rPr lang="en" sz="1800" b="1">
                <a:solidFill>
                  <a:srgbClr val="FFFFFF"/>
                </a:solidFill>
                <a:latin typeface="PT Serif"/>
                <a:ea typeface="PT Serif"/>
                <a:cs typeface="PT Serif"/>
                <a:sym typeface="PT Serif"/>
              </a:rPr>
              <a:t>東日本</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Shape 933"/>
          <p:cNvSpPr txBox="1">
            <a:spLocks noGrp="1"/>
          </p:cNvSpPr>
          <p:nvPr>
            <p:ph type="body" idx="1"/>
          </p:nvPr>
        </p:nvSpPr>
        <p:spPr>
          <a:xfrm>
            <a:off x="382200" y="3294025"/>
            <a:ext cx="8379600" cy="1093200"/>
          </a:xfrm>
          <a:prstGeom prst="rect">
            <a:avLst/>
          </a:prstGeom>
        </p:spPr>
        <p:txBody>
          <a:bodyPr wrap="square" lIns="91425" tIns="91425" rIns="91425" bIns="91425" anchor="t" anchorCtr="0">
            <a:noAutofit/>
          </a:bodyPr>
          <a:lstStyle/>
          <a:p>
            <a:pPr marL="0" lvl="0" indent="0" rtl="0">
              <a:spcBef>
                <a:spcPts val="0"/>
              </a:spcBef>
              <a:buNone/>
            </a:pPr>
            <a:r>
              <a:rPr lang="en"/>
              <a:t>Mission 4 開始 </a:t>
            </a:r>
            <a:br>
              <a:rPr lang="en"/>
            </a:br>
            <a:r>
              <a:rPr lang="en"/>
              <a:t>20m</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Shape 938"/>
          <p:cNvSpPr txBox="1">
            <a:spLocks noGrp="1"/>
          </p:cNvSpPr>
          <p:nvPr>
            <p:ph type="body" idx="1"/>
          </p:nvPr>
        </p:nvSpPr>
        <p:spPr>
          <a:xfrm>
            <a:off x="382200" y="3294025"/>
            <a:ext cx="8379600" cy="1093200"/>
          </a:xfrm>
          <a:prstGeom prst="rect">
            <a:avLst/>
          </a:prstGeom>
        </p:spPr>
        <p:txBody>
          <a:bodyPr wrap="square" lIns="91425" tIns="91425" rIns="91425" bIns="91425" anchor="t" anchorCtr="0">
            <a:noAutofit/>
          </a:bodyPr>
          <a:lstStyle/>
          <a:p>
            <a:pPr marL="0" lvl="0" indent="0" rtl="0">
              <a:spcBef>
                <a:spcPts val="0"/>
              </a:spcBef>
              <a:buNone/>
            </a:pPr>
            <a:r>
              <a:rPr lang="en"/>
              <a:t>Mission 5 (Additional)</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Shape 943"/>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Mission 5</a:t>
            </a:r>
          </a:p>
        </p:txBody>
      </p:sp>
      <p:sp>
        <p:nvSpPr>
          <p:cNvPr id="944" name="Shape 944"/>
          <p:cNvSpPr txBox="1"/>
          <p:nvPr/>
        </p:nvSpPr>
        <p:spPr>
          <a:xfrm>
            <a:off x="796350" y="1293900"/>
            <a:ext cx="7551300" cy="7023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リージョンを跨いだ冗長化</a:t>
            </a:r>
          </a:p>
        </p:txBody>
      </p:sp>
      <p:sp>
        <p:nvSpPr>
          <p:cNvPr id="945" name="Shape 945"/>
          <p:cNvSpPr/>
          <p:nvPr/>
        </p:nvSpPr>
        <p:spPr>
          <a:xfrm>
            <a:off x="672950" y="5331775"/>
            <a:ext cx="990488" cy="578426"/>
          </a:xfrm>
          <a:custGeom>
            <a:avLst/>
            <a:gdLst/>
            <a:ahLst/>
            <a:cxnLst/>
            <a:rect l="0" t="0" r="0" b="0"/>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rgbClr val="666666"/>
          </a:solidFill>
          <a:ln>
            <a:noFill/>
          </a:ln>
        </p:spPr>
        <p:txBody>
          <a:bodyPr wrap="square" lIns="91425" tIns="91425" rIns="91425" bIns="91425" anchor="ctr" anchorCtr="0">
            <a:noAutofit/>
          </a:bodyPr>
          <a:lstStyle/>
          <a:p>
            <a:pPr marL="0" lvl="0" indent="0">
              <a:spcBef>
                <a:spcPts val="0"/>
              </a:spcBef>
              <a:buNone/>
            </a:pPr>
            <a:endParaRPr/>
          </a:p>
        </p:txBody>
      </p:sp>
      <p:sp>
        <p:nvSpPr>
          <p:cNvPr id="946" name="Shape 946"/>
          <p:cNvSpPr/>
          <p:nvPr/>
        </p:nvSpPr>
        <p:spPr>
          <a:xfrm>
            <a:off x="1553875" y="2124900"/>
            <a:ext cx="7052400" cy="3320700"/>
          </a:xfrm>
          <a:prstGeom prst="wedgeRoundRectCallout">
            <a:avLst>
              <a:gd name="adj1" fmla="val -59465"/>
              <a:gd name="adj2" fmla="val 52226"/>
              <a:gd name="adj3" fmla="val 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sz="2400"/>
              <a:t>現在アプリケーションは1つのリージョンでしか動いていないと思うのですが、複数の拠点で冗長化できないでしょうか・・・</a:t>
            </a:r>
          </a:p>
        </p:txBody>
      </p:sp>
      <p:sp>
        <p:nvSpPr>
          <p:cNvPr id="947" name="Shape 947"/>
          <p:cNvSpPr txBox="1"/>
          <p:nvPr/>
        </p:nvSpPr>
        <p:spPr>
          <a:xfrm>
            <a:off x="695525" y="6024025"/>
            <a:ext cx="990600" cy="7023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1800" b="1">
                <a:solidFill>
                  <a:srgbClr val="1D1D1B"/>
                </a:solidFill>
                <a:latin typeface="PT Serif"/>
                <a:ea typeface="PT Serif"/>
                <a:cs typeface="PT Serif"/>
                <a:sym typeface="PT Serif"/>
              </a:rPr>
              <a:t>Aさん</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Shape 952"/>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Microsoft Azureでの構成図</a:t>
            </a:r>
          </a:p>
        </p:txBody>
      </p:sp>
      <p:sp>
        <p:nvSpPr>
          <p:cNvPr id="953" name="Shape 953"/>
          <p:cNvSpPr/>
          <p:nvPr/>
        </p:nvSpPr>
        <p:spPr>
          <a:xfrm>
            <a:off x="1458200" y="1504925"/>
            <a:ext cx="7386900" cy="4144800"/>
          </a:xfrm>
          <a:prstGeom prst="rect">
            <a:avLst/>
          </a:prstGeom>
          <a:solidFill>
            <a:srgbClr val="D9D9D9"/>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pic>
        <p:nvPicPr>
          <p:cNvPr id="954" name="Shape 954"/>
          <p:cNvPicPr preferRelativeResize="0"/>
          <p:nvPr/>
        </p:nvPicPr>
        <p:blipFill>
          <a:blip r:embed="rId3">
            <a:alphaModFix/>
          </a:blip>
          <a:stretch>
            <a:fillRect/>
          </a:stretch>
        </p:blipFill>
        <p:spPr>
          <a:xfrm>
            <a:off x="4544682" y="1969828"/>
            <a:ext cx="1123680" cy="702300"/>
          </a:xfrm>
          <a:prstGeom prst="rect">
            <a:avLst/>
          </a:prstGeom>
          <a:noFill/>
          <a:ln>
            <a:noFill/>
          </a:ln>
        </p:spPr>
      </p:pic>
      <p:sp>
        <p:nvSpPr>
          <p:cNvPr id="955" name="Shape 955"/>
          <p:cNvSpPr txBox="1"/>
          <p:nvPr/>
        </p:nvSpPr>
        <p:spPr>
          <a:xfrm>
            <a:off x="6732085" y="3208518"/>
            <a:ext cx="2402700" cy="5625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1000" b="1">
                <a:solidFill>
                  <a:srgbClr val="1D1D1B"/>
                </a:solidFill>
                <a:latin typeface="PT Serif"/>
                <a:ea typeface="PT Serif"/>
                <a:cs typeface="PT Serif"/>
                <a:sym typeface="PT Serif"/>
              </a:rPr>
              <a:t>Azure Database for MySQL</a:t>
            </a:r>
          </a:p>
        </p:txBody>
      </p:sp>
      <p:sp>
        <p:nvSpPr>
          <p:cNvPr id="956" name="Shape 956"/>
          <p:cNvSpPr txBox="1"/>
          <p:nvPr/>
        </p:nvSpPr>
        <p:spPr>
          <a:xfrm>
            <a:off x="3620938" y="3144693"/>
            <a:ext cx="1433400" cy="3336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1000" b="1">
                <a:solidFill>
                  <a:srgbClr val="1D1D1B"/>
                </a:solidFill>
                <a:latin typeface="PT Serif"/>
                <a:ea typeface="PT Serif"/>
                <a:cs typeface="PT Serif"/>
                <a:sym typeface="PT Serif"/>
              </a:rPr>
              <a:t>Web App（東日本）</a:t>
            </a:r>
          </a:p>
        </p:txBody>
      </p:sp>
      <p:pic>
        <p:nvPicPr>
          <p:cNvPr id="957" name="Shape 957"/>
          <p:cNvPicPr preferRelativeResize="0"/>
          <p:nvPr/>
        </p:nvPicPr>
        <p:blipFill>
          <a:blip r:embed="rId4">
            <a:alphaModFix/>
          </a:blip>
          <a:stretch>
            <a:fillRect/>
          </a:stretch>
        </p:blipFill>
        <p:spPr>
          <a:xfrm>
            <a:off x="3887639" y="2244698"/>
            <a:ext cx="900000" cy="900000"/>
          </a:xfrm>
          <a:prstGeom prst="rect">
            <a:avLst/>
          </a:prstGeom>
          <a:noFill/>
          <a:ln>
            <a:noFill/>
          </a:ln>
        </p:spPr>
      </p:pic>
      <p:pic>
        <p:nvPicPr>
          <p:cNvPr id="958" name="Shape 958"/>
          <p:cNvPicPr preferRelativeResize="0"/>
          <p:nvPr/>
        </p:nvPicPr>
        <p:blipFill>
          <a:blip r:embed="rId5">
            <a:alphaModFix/>
          </a:blip>
          <a:stretch>
            <a:fillRect/>
          </a:stretch>
        </p:blipFill>
        <p:spPr>
          <a:xfrm>
            <a:off x="6978575" y="2244679"/>
            <a:ext cx="900000" cy="900022"/>
          </a:xfrm>
          <a:prstGeom prst="rect">
            <a:avLst/>
          </a:prstGeom>
          <a:noFill/>
          <a:ln>
            <a:noFill/>
          </a:ln>
        </p:spPr>
      </p:pic>
      <p:pic>
        <p:nvPicPr>
          <p:cNvPr id="959" name="Shape 959"/>
          <p:cNvPicPr preferRelativeResize="0"/>
          <p:nvPr/>
        </p:nvPicPr>
        <p:blipFill>
          <a:blip r:embed="rId6">
            <a:alphaModFix/>
          </a:blip>
          <a:stretch>
            <a:fillRect/>
          </a:stretch>
        </p:blipFill>
        <p:spPr>
          <a:xfrm>
            <a:off x="1253900" y="1254272"/>
            <a:ext cx="534374" cy="534374"/>
          </a:xfrm>
          <a:prstGeom prst="rect">
            <a:avLst/>
          </a:prstGeom>
          <a:noFill/>
          <a:ln>
            <a:noFill/>
          </a:ln>
        </p:spPr>
      </p:pic>
      <p:pic>
        <p:nvPicPr>
          <p:cNvPr id="960" name="Shape 960"/>
          <p:cNvPicPr preferRelativeResize="0"/>
          <p:nvPr/>
        </p:nvPicPr>
        <p:blipFill>
          <a:blip r:embed="rId7">
            <a:alphaModFix/>
          </a:blip>
          <a:stretch>
            <a:fillRect/>
          </a:stretch>
        </p:blipFill>
        <p:spPr>
          <a:xfrm>
            <a:off x="7655100" y="2837120"/>
            <a:ext cx="1086975" cy="562500"/>
          </a:xfrm>
          <a:prstGeom prst="rect">
            <a:avLst/>
          </a:prstGeom>
          <a:noFill/>
          <a:ln>
            <a:noFill/>
          </a:ln>
        </p:spPr>
      </p:pic>
      <p:sp>
        <p:nvSpPr>
          <p:cNvPr id="961" name="Shape 961"/>
          <p:cNvSpPr txBox="1"/>
          <p:nvPr/>
        </p:nvSpPr>
        <p:spPr>
          <a:xfrm>
            <a:off x="1717370" y="1009653"/>
            <a:ext cx="2107200" cy="5625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Resource Group</a:t>
            </a:r>
          </a:p>
        </p:txBody>
      </p:sp>
      <p:cxnSp>
        <p:nvCxnSpPr>
          <p:cNvPr id="962" name="Shape 962"/>
          <p:cNvCxnSpPr/>
          <p:nvPr/>
        </p:nvCxnSpPr>
        <p:spPr>
          <a:xfrm rot="10800000" flipH="1">
            <a:off x="5706438" y="2618900"/>
            <a:ext cx="1076700" cy="9300"/>
          </a:xfrm>
          <a:prstGeom prst="straightConnector1">
            <a:avLst/>
          </a:prstGeom>
          <a:noFill/>
          <a:ln w="28575" cap="flat" cmpd="sng">
            <a:solidFill>
              <a:schemeClr val="dk2"/>
            </a:solidFill>
            <a:prstDash val="solid"/>
            <a:round/>
            <a:headEnd type="none" w="lg" len="lg"/>
            <a:tailEnd type="triangle" w="lg" len="lg"/>
          </a:ln>
        </p:spPr>
      </p:cxnSp>
      <p:cxnSp>
        <p:nvCxnSpPr>
          <p:cNvPr id="963" name="Shape 963"/>
          <p:cNvCxnSpPr/>
          <p:nvPr/>
        </p:nvCxnSpPr>
        <p:spPr>
          <a:xfrm flipH="1">
            <a:off x="5706575" y="2892050"/>
            <a:ext cx="1029600" cy="8100"/>
          </a:xfrm>
          <a:prstGeom prst="straightConnector1">
            <a:avLst/>
          </a:prstGeom>
          <a:noFill/>
          <a:ln w="28575" cap="flat" cmpd="sng">
            <a:solidFill>
              <a:schemeClr val="dk2"/>
            </a:solidFill>
            <a:prstDash val="solid"/>
            <a:round/>
            <a:headEnd type="none" w="lg" len="lg"/>
            <a:tailEnd type="triangle" w="lg" len="lg"/>
          </a:ln>
        </p:spPr>
      </p:cxnSp>
      <p:pic>
        <p:nvPicPr>
          <p:cNvPr id="964" name="Shape 964"/>
          <p:cNvPicPr preferRelativeResize="0"/>
          <p:nvPr/>
        </p:nvPicPr>
        <p:blipFill>
          <a:blip r:embed="rId8">
            <a:alphaModFix/>
          </a:blip>
          <a:stretch>
            <a:fillRect/>
          </a:stretch>
        </p:blipFill>
        <p:spPr>
          <a:xfrm>
            <a:off x="4735199" y="1568776"/>
            <a:ext cx="742650" cy="401037"/>
          </a:xfrm>
          <a:prstGeom prst="rect">
            <a:avLst/>
          </a:prstGeom>
          <a:noFill/>
          <a:ln>
            <a:noFill/>
          </a:ln>
        </p:spPr>
      </p:pic>
      <p:pic>
        <p:nvPicPr>
          <p:cNvPr id="965" name="Shape 965"/>
          <p:cNvPicPr preferRelativeResize="0"/>
          <p:nvPr/>
        </p:nvPicPr>
        <p:blipFill>
          <a:blip r:embed="rId3">
            <a:alphaModFix/>
          </a:blip>
          <a:stretch>
            <a:fillRect/>
          </a:stretch>
        </p:blipFill>
        <p:spPr>
          <a:xfrm>
            <a:off x="4620882" y="4484428"/>
            <a:ext cx="1123680" cy="702300"/>
          </a:xfrm>
          <a:prstGeom prst="rect">
            <a:avLst/>
          </a:prstGeom>
          <a:noFill/>
          <a:ln>
            <a:noFill/>
          </a:ln>
        </p:spPr>
      </p:pic>
      <p:sp>
        <p:nvSpPr>
          <p:cNvPr id="966" name="Shape 966"/>
          <p:cNvSpPr txBox="1"/>
          <p:nvPr/>
        </p:nvSpPr>
        <p:spPr>
          <a:xfrm>
            <a:off x="3641788" y="5083393"/>
            <a:ext cx="1433400" cy="3336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1000" b="1">
                <a:solidFill>
                  <a:srgbClr val="1D1D1B"/>
                </a:solidFill>
                <a:latin typeface="PT Serif"/>
                <a:ea typeface="PT Serif"/>
                <a:cs typeface="PT Serif"/>
                <a:sym typeface="PT Serif"/>
              </a:rPr>
              <a:t>Web App（西日本）</a:t>
            </a:r>
          </a:p>
        </p:txBody>
      </p:sp>
      <p:pic>
        <p:nvPicPr>
          <p:cNvPr id="967" name="Shape 967"/>
          <p:cNvPicPr preferRelativeResize="0"/>
          <p:nvPr/>
        </p:nvPicPr>
        <p:blipFill>
          <a:blip r:embed="rId4">
            <a:alphaModFix/>
          </a:blip>
          <a:stretch>
            <a:fillRect/>
          </a:stretch>
        </p:blipFill>
        <p:spPr>
          <a:xfrm>
            <a:off x="3908489" y="4095498"/>
            <a:ext cx="900000" cy="900000"/>
          </a:xfrm>
          <a:prstGeom prst="rect">
            <a:avLst/>
          </a:prstGeom>
          <a:noFill/>
          <a:ln>
            <a:noFill/>
          </a:ln>
        </p:spPr>
      </p:pic>
      <p:cxnSp>
        <p:nvCxnSpPr>
          <p:cNvPr id="968" name="Shape 968"/>
          <p:cNvCxnSpPr/>
          <p:nvPr/>
        </p:nvCxnSpPr>
        <p:spPr>
          <a:xfrm rot="10800000" flipH="1">
            <a:off x="5681363" y="3164000"/>
            <a:ext cx="1273800" cy="1487700"/>
          </a:xfrm>
          <a:prstGeom prst="straightConnector1">
            <a:avLst/>
          </a:prstGeom>
          <a:noFill/>
          <a:ln w="28575" cap="flat" cmpd="sng">
            <a:solidFill>
              <a:schemeClr val="dk2"/>
            </a:solidFill>
            <a:prstDash val="solid"/>
            <a:round/>
            <a:headEnd type="none" w="lg" len="lg"/>
            <a:tailEnd type="triangle" w="lg" len="lg"/>
          </a:ln>
        </p:spPr>
      </p:cxnSp>
      <p:cxnSp>
        <p:nvCxnSpPr>
          <p:cNvPr id="969" name="Shape 969"/>
          <p:cNvCxnSpPr/>
          <p:nvPr/>
        </p:nvCxnSpPr>
        <p:spPr>
          <a:xfrm flipH="1">
            <a:off x="5657975" y="3383000"/>
            <a:ext cx="1320600" cy="1612500"/>
          </a:xfrm>
          <a:prstGeom prst="straightConnector1">
            <a:avLst/>
          </a:prstGeom>
          <a:noFill/>
          <a:ln w="28575" cap="flat" cmpd="sng">
            <a:solidFill>
              <a:schemeClr val="dk2"/>
            </a:solidFill>
            <a:prstDash val="solid"/>
            <a:round/>
            <a:headEnd type="none" w="lg" len="lg"/>
            <a:tailEnd type="triangle" w="lg" len="lg"/>
          </a:ln>
        </p:spPr>
      </p:cxnSp>
      <p:pic>
        <p:nvPicPr>
          <p:cNvPr id="970" name="Shape 970"/>
          <p:cNvPicPr preferRelativeResize="0"/>
          <p:nvPr/>
        </p:nvPicPr>
        <p:blipFill>
          <a:blip r:embed="rId8">
            <a:alphaModFix/>
          </a:blip>
          <a:stretch>
            <a:fillRect/>
          </a:stretch>
        </p:blipFill>
        <p:spPr>
          <a:xfrm>
            <a:off x="4811399" y="4083376"/>
            <a:ext cx="742650" cy="401037"/>
          </a:xfrm>
          <a:prstGeom prst="rect">
            <a:avLst/>
          </a:prstGeom>
          <a:noFill/>
          <a:ln>
            <a:noFill/>
          </a:ln>
        </p:spPr>
      </p:pic>
      <p:pic>
        <p:nvPicPr>
          <p:cNvPr id="971" name="Shape 971"/>
          <p:cNvPicPr preferRelativeResize="0"/>
          <p:nvPr/>
        </p:nvPicPr>
        <p:blipFill>
          <a:blip r:embed="rId9">
            <a:alphaModFix/>
          </a:blip>
          <a:stretch>
            <a:fillRect/>
          </a:stretch>
        </p:blipFill>
        <p:spPr>
          <a:xfrm>
            <a:off x="1458188" y="3242925"/>
            <a:ext cx="1600825" cy="840450"/>
          </a:xfrm>
          <a:prstGeom prst="rect">
            <a:avLst/>
          </a:prstGeom>
          <a:noFill/>
          <a:ln>
            <a:noFill/>
          </a:ln>
        </p:spPr>
      </p:pic>
      <p:cxnSp>
        <p:nvCxnSpPr>
          <p:cNvPr id="972" name="Shape 972"/>
          <p:cNvCxnSpPr>
            <a:endCxn id="957" idx="1"/>
          </p:cNvCxnSpPr>
          <p:nvPr/>
        </p:nvCxnSpPr>
        <p:spPr>
          <a:xfrm rot="10800000" flipH="1">
            <a:off x="2591639" y="2694698"/>
            <a:ext cx="1296000" cy="623700"/>
          </a:xfrm>
          <a:prstGeom prst="straightConnector1">
            <a:avLst/>
          </a:prstGeom>
          <a:noFill/>
          <a:ln w="28575" cap="flat" cmpd="sng">
            <a:solidFill>
              <a:schemeClr val="dk2"/>
            </a:solidFill>
            <a:prstDash val="solid"/>
            <a:round/>
            <a:headEnd type="none" w="lg" len="lg"/>
            <a:tailEnd type="triangle" w="lg" len="lg"/>
          </a:ln>
        </p:spPr>
      </p:cxnSp>
      <p:cxnSp>
        <p:nvCxnSpPr>
          <p:cNvPr id="973" name="Shape 973"/>
          <p:cNvCxnSpPr>
            <a:endCxn id="967" idx="1"/>
          </p:cNvCxnSpPr>
          <p:nvPr/>
        </p:nvCxnSpPr>
        <p:spPr>
          <a:xfrm>
            <a:off x="2608889" y="4015998"/>
            <a:ext cx="1299600" cy="529500"/>
          </a:xfrm>
          <a:prstGeom prst="straightConnector1">
            <a:avLst/>
          </a:prstGeom>
          <a:noFill/>
          <a:ln w="28575" cap="flat" cmpd="sng">
            <a:solidFill>
              <a:schemeClr val="dk2"/>
            </a:solidFill>
            <a:prstDash val="solid"/>
            <a:round/>
            <a:headEnd type="none" w="lg" len="lg"/>
            <a:tailEnd type="triangle" w="lg" len="lg"/>
          </a:ln>
        </p:spPr>
      </p:cxnSp>
      <p:sp>
        <p:nvSpPr>
          <p:cNvPr id="974" name="Shape 974"/>
          <p:cNvSpPr txBox="1"/>
          <p:nvPr/>
        </p:nvSpPr>
        <p:spPr>
          <a:xfrm>
            <a:off x="1165112" y="4117100"/>
            <a:ext cx="2187000" cy="333600"/>
          </a:xfrm>
          <a:prstGeom prst="rect">
            <a:avLst/>
          </a:prstGeom>
          <a:noFill/>
          <a:ln>
            <a:noFill/>
          </a:ln>
        </p:spPr>
        <p:txBody>
          <a:bodyPr wrap="square" lIns="91425" tIns="91425" rIns="91425" bIns="91425" anchor="t" anchorCtr="0">
            <a:noAutofit/>
          </a:bodyPr>
          <a:lstStyle/>
          <a:p>
            <a:pPr marL="0" lvl="0" indent="0" algn="ctr" rtl="0">
              <a:spcBef>
                <a:spcPts val="600"/>
              </a:spcBef>
              <a:buNone/>
            </a:pPr>
            <a:r>
              <a:rPr lang="en" sz="1000" b="1">
                <a:solidFill>
                  <a:srgbClr val="1D1D1B"/>
                </a:solidFill>
                <a:latin typeface="PT Serif"/>
                <a:ea typeface="PT Serif"/>
                <a:cs typeface="PT Serif"/>
                <a:sym typeface="PT Serif"/>
              </a:rPr>
              <a:t>Traffic Manager(Global)</a:t>
            </a:r>
          </a:p>
        </p:txBody>
      </p:sp>
      <p:sp>
        <p:nvSpPr>
          <p:cNvPr id="975" name="Shape 975"/>
          <p:cNvSpPr txBox="1">
            <a:spLocks noGrp="1"/>
          </p:cNvSpPr>
          <p:nvPr>
            <p:ph type="title"/>
          </p:nvPr>
        </p:nvSpPr>
        <p:spPr>
          <a:xfrm>
            <a:off x="416850" y="5649038"/>
            <a:ext cx="8310300" cy="1143000"/>
          </a:xfrm>
          <a:prstGeom prst="rect">
            <a:avLst/>
          </a:prstGeom>
        </p:spPr>
        <p:txBody>
          <a:bodyPr wrap="square" lIns="91425" tIns="91425" rIns="91425" bIns="91425" anchor="ctr" anchorCtr="0">
            <a:noAutofit/>
          </a:bodyPr>
          <a:lstStyle/>
          <a:p>
            <a:pPr marL="0" lvl="0" indent="0" rtl="0">
              <a:spcBef>
                <a:spcPts val="0"/>
              </a:spcBef>
              <a:buNone/>
            </a:pPr>
            <a:r>
              <a:rPr lang="en" sz="2400"/>
              <a:t>Web Appを西日本で構築し、</a:t>
            </a:r>
            <a:br>
              <a:rPr lang="en" sz="2400"/>
            </a:br>
            <a:r>
              <a:rPr lang="en" sz="2400"/>
              <a:t>Traffic Managerを利用してトラフィックの制御を行う</a:t>
            </a:r>
          </a:p>
        </p:txBody>
      </p:sp>
      <p:pic>
        <p:nvPicPr>
          <p:cNvPr id="976" name="Shape 976"/>
          <p:cNvPicPr preferRelativeResize="0"/>
          <p:nvPr/>
        </p:nvPicPr>
        <p:blipFill>
          <a:blip r:embed="rId10">
            <a:alphaModFix/>
          </a:blip>
          <a:stretch>
            <a:fillRect/>
          </a:stretch>
        </p:blipFill>
        <p:spPr>
          <a:xfrm>
            <a:off x="278152" y="3268810"/>
            <a:ext cx="900000" cy="900076"/>
          </a:xfrm>
          <a:prstGeom prst="rect">
            <a:avLst/>
          </a:prstGeom>
          <a:noFill/>
          <a:ln>
            <a:noFill/>
          </a:ln>
        </p:spPr>
      </p:pic>
      <p:cxnSp>
        <p:nvCxnSpPr>
          <p:cNvPr id="977" name="Shape 977"/>
          <p:cNvCxnSpPr/>
          <p:nvPr/>
        </p:nvCxnSpPr>
        <p:spPr>
          <a:xfrm rot="10800000" flipH="1">
            <a:off x="1178151" y="3583900"/>
            <a:ext cx="534300" cy="13200"/>
          </a:xfrm>
          <a:prstGeom prst="straightConnector1">
            <a:avLst/>
          </a:prstGeom>
          <a:noFill/>
          <a:ln w="28575" cap="flat" cmpd="sng">
            <a:solidFill>
              <a:schemeClr val="dk2"/>
            </a:solidFill>
            <a:prstDash val="solid"/>
            <a:round/>
            <a:headEnd type="none" w="lg" len="lg"/>
            <a:tailEnd type="triangle" w="lg" len="lg"/>
          </a:ln>
        </p:spPr>
      </p:cxnSp>
      <p:cxnSp>
        <p:nvCxnSpPr>
          <p:cNvPr id="978" name="Shape 978"/>
          <p:cNvCxnSpPr/>
          <p:nvPr/>
        </p:nvCxnSpPr>
        <p:spPr>
          <a:xfrm flipH="1">
            <a:off x="1200000" y="3841200"/>
            <a:ext cx="471000" cy="12600"/>
          </a:xfrm>
          <a:prstGeom prst="straightConnector1">
            <a:avLst/>
          </a:prstGeom>
          <a:noFill/>
          <a:ln w="28575" cap="flat" cmpd="sng">
            <a:solidFill>
              <a:schemeClr val="dk2"/>
            </a:solidFill>
            <a:prstDash val="solid"/>
            <a:round/>
            <a:headEnd type="none" w="lg" len="lg"/>
            <a:tailEnd type="triangle" w="lg" len="lg"/>
          </a:ln>
        </p:spPr>
      </p:cxnSp>
      <p:sp>
        <p:nvSpPr>
          <p:cNvPr id="979" name="Shape 979"/>
          <p:cNvSpPr txBox="1"/>
          <p:nvPr/>
        </p:nvSpPr>
        <p:spPr>
          <a:xfrm>
            <a:off x="7102699" y="1505766"/>
            <a:ext cx="1742400" cy="466200"/>
          </a:xfrm>
          <a:prstGeom prst="rect">
            <a:avLst/>
          </a:prstGeom>
          <a:solidFill>
            <a:srgbClr val="43434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600"/>
              </a:spcBef>
              <a:buNone/>
            </a:pPr>
            <a:r>
              <a:rPr lang="en" sz="1800" b="1">
                <a:solidFill>
                  <a:srgbClr val="FFFFFF"/>
                </a:solidFill>
                <a:latin typeface="PT Serif"/>
                <a:ea typeface="PT Serif"/>
                <a:cs typeface="PT Serif"/>
                <a:sym typeface="PT Serif"/>
              </a:rPr>
              <a:t>東日本</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Shape 984"/>
          <p:cNvSpPr txBox="1">
            <a:spLocks noGrp="1"/>
          </p:cNvSpPr>
          <p:nvPr>
            <p:ph type="title"/>
          </p:nvPr>
        </p:nvSpPr>
        <p:spPr>
          <a:xfrm>
            <a:off x="2084850" y="150900"/>
            <a:ext cx="4974300" cy="1143000"/>
          </a:xfrm>
          <a:prstGeom prst="rect">
            <a:avLst/>
          </a:prstGeom>
        </p:spPr>
        <p:txBody>
          <a:bodyPr wrap="square" lIns="91425" tIns="91425" rIns="91425" bIns="91425" anchor="ctr" anchorCtr="0">
            <a:noAutofit/>
          </a:bodyPr>
          <a:lstStyle/>
          <a:p>
            <a:pPr marL="0" lvl="0" indent="0" rtl="0">
              <a:spcBef>
                <a:spcPts val="0"/>
              </a:spcBef>
              <a:buNone/>
            </a:pPr>
            <a:r>
              <a:rPr lang="en" sz="2400"/>
              <a:t>Traffic Manager</a:t>
            </a:r>
          </a:p>
        </p:txBody>
      </p:sp>
      <p:sp>
        <p:nvSpPr>
          <p:cNvPr id="985" name="Shape 985"/>
          <p:cNvSpPr txBox="1"/>
          <p:nvPr/>
        </p:nvSpPr>
        <p:spPr>
          <a:xfrm>
            <a:off x="457200" y="1441500"/>
            <a:ext cx="7551300" cy="48720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Azureが提供するトラフィックの分散を制御するサービス</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エンドポイントには、Azure VM、Web Apps、およびクラウド サービスを含むことが可能</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エンドポイントの監視を行い、自動フェイルオーバーを行うことが可能</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endParaRPr sz="1800" b="1">
              <a:solidFill>
                <a:srgbClr val="1D1D1B"/>
              </a:solidFill>
              <a:latin typeface="PT Serif"/>
              <a:ea typeface="PT Serif"/>
              <a:cs typeface="PT Serif"/>
              <a:sym typeface="PT Serif"/>
            </a:endParaRPr>
          </a:p>
        </p:txBody>
      </p:sp>
      <p:pic>
        <p:nvPicPr>
          <p:cNvPr id="986" name="Shape 986"/>
          <p:cNvPicPr preferRelativeResize="0"/>
          <p:nvPr/>
        </p:nvPicPr>
        <p:blipFill>
          <a:blip r:embed="rId3">
            <a:alphaModFix/>
          </a:blip>
          <a:stretch>
            <a:fillRect/>
          </a:stretch>
        </p:blipFill>
        <p:spPr>
          <a:xfrm>
            <a:off x="3116461" y="4481825"/>
            <a:ext cx="2911075" cy="15283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Shape 991"/>
          <p:cNvSpPr txBox="1">
            <a:spLocks noGrp="1"/>
          </p:cNvSpPr>
          <p:nvPr>
            <p:ph type="body" idx="1"/>
          </p:nvPr>
        </p:nvSpPr>
        <p:spPr>
          <a:xfrm>
            <a:off x="382200" y="3294025"/>
            <a:ext cx="8379600" cy="1093200"/>
          </a:xfrm>
          <a:prstGeom prst="rect">
            <a:avLst/>
          </a:prstGeom>
        </p:spPr>
        <p:txBody>
          <a:bodyPr wrap="square" lIns="91425" tIns="91425" rIns="91425" bIns="91425" anchor="t" anchorCtr="0">
            <a:noAutofit/>
          </a:bodyPr>
          <a:lstStyle/>
          <a:p>
            <a:pPr marL="0" lvl="0" indent="0" rtl="0">
              <a:spcBef>
                <a:spcPts val="0"/>
              </a:spcBef>
              <a:buNone/>
            </a:pPr>
            <a:r>
              <a:rPr lang="en"/>
              <a:t>Mission 5 開始</a:t>
            </a:r>
          </a:p>
          <a:p>
            <a:pPr marL="0" lvl="0" indent="0" rtl="0">
              <a:spcBef>
                <a:spcPts val="0"/>
              </a:spcBef>
              <a:buNone/>
            </a:pPr>
            <a:r>
              <a:rPr lang="en"/>
              <a:t>60m</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Shape 996"/>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達成できたこと</a:t>
            </a:r>
          </a:p>
        </p:txBody>
      </p:sp>
      <p:sp>
        <p:nvSpPr>
          <p:cNvPr id="997" name="Shape 997"/>
          <p:cNvSpPr txBox="1"/>
          <p:nvPr/>
        </p:nvSpPr>
        <p:spPr>
          <a:xfrm>
            <a:off x="457200" y="1293900"/>
            <a:ext cx="8085600" cy="53217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Mission 1:</a:t>
            </a:r>
            <a:br>
              <a:rPr lang="en" sz="1800" b="1">
                <a:solidFill>
                  <a:srgbClr val="1D1D1B"/>
                </a:solidFill>
                <a:latin typeface="PT Serif"/>
                <a:ea typeface="PT Serif"/>
                <a:cs typeface="PT Serif"/>
                <a:sym typeface="PT Serif"/>
              </a:rPr>
            </a:br>
            <a:r>
              <a:rPr lang="en" sz="1800" b="1">
                <a:solidFill>
                  <a:srgbClr val="1D1D1B"/>
                </a:solidFill>
                <a:latin typeface="PT Serif"/>
                <a:ea typeface="PT Serif"/>
                <a:cs typeface="PT Serif"/>
                <a:sym typeface="PT Serif"/>
              </a:rPr>
              <a:t>	Public Cloudを利用したサーバーの調達</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Mission 2:</a:t>
            </a:r>
          </a:p>
          <a:p>
            <a:pPr marL="0" lvl="0" indent="457200" rtl="0">
              <a:spcBef>
                <a:spcPts val="600"/>
              </a:spcBef>
              <a:buNone/>
            </a:pPr>
            <a:r>
              <a:rPr lang="en" sz="1800" b="1">
                <a:solidFill>
                  <a:srgbClr val="1D1D1B"/>
                </a:solidFill>
                <a:latin typeface="PT Serif"/>
                <a:ea typeface="PT Serif"/>
                <a:cs typeface="PT Serif"/>
                <a:sym typeface="PT Serif"/>
              </a:rPr>
              <a:t>PaaSを利用したMySQL Databaseの構築</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Mission 3:</a:t>
            </a:r>
          </a:p>
          <a:p>
            <a:pPr marL="0" lvl="0" indent="457200" rtl="0">
              <a:spcBef>
                <a:spcPts val="600"/>
              </a:spcBef>
              <a:buNone/>
            </a:pPr>
            <a:r>
              <a:rPr lang="en" sz="1800" b="1">
                <a:solidFill>
                  <a:srgbClr val="1D1D1B"/>
                </a:solidFill>
                <a:latin typeface="PT Serif"/>
                <a:ea typeface="PT Serif"/>
                <a:cs typeface="PT Serif"/>
                <a:sym typeface="PT Serif"/>
              </a:rPr>
              <a:t>PaaSを利用したアプリケーションの構築</a:t>
            </a:r>
          </a:p>
          <a:p>
            <a:pPr marL="0" lvl="0" indent="45720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Mission 4(Additional):</a:t>
            </a:r>
          </a:p>
          <a:p>
            <a:pPr marL="0" lvl="0" indent="0" rtl="0">
              <a:spcBef>
                <a:spcPts val="600"/>
              </a:spcBef>
              <a:buNone/>
            </a:pPr>
            <a:r>
              <a:rPr lang="en" sz="1800" b="1">
                <a:solidFill>
                  <a:srgbClr val="1D1D1B"/>
                </a:solidFill>
                <a:latin typeface="PT Serif"/>
                <a:ea typeface="PT Serif"/>
                <a:cs typeface="PT Serif"/>
                <a:sym typeface="PT Serif"/>
              </a:rPr>
              <a:t>	アプリケーションのスケールの設定</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Mission 5(Additional):</a:t>
            </a:r>
          </a:p>
          <a:p>
            <a:pPr marL="0" lvl="0" indent="0" rtl="0">
              <a:spcBef>
                <a:spcPts val="600"/>
              </a:spcBef>
              <a:buNone/>
            </a:pPr>
            <a:r>
              <a:rPr lang="en" sz="1800" b="1">
                <a:solidFill>
                  <a:srgbClr val="1D1D1B"/>
                </a:solidFill>
                <a:latin typeface="PT Serif"/>
                <a:ea typeface="PT Serif"/>
                <a:cs typeface="PT Serif"/>
                <a:sym typeface="PT Serif"/>
              </a:rPr>
              <a:t>	リージョンを跨いだ冗長化</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Shape 1002"/>
          <p:cNvSpPr txBox="1">
            <a:spLocks noGrp="1"/>
          </p:cNvSpPr>
          <p:nvPr>
            <p:ph type="ctrTitle"/>
          </p:nvPr>
        </p:nvSpPr>
        <p:spPr>
          <a:xfrm>
            <a:off x="2600500" y="2720725"/>
            <a:ext cx="5857800" cy="1546500"/>
          </a:xfrm>
          <a:prstGeom prst="rect">
            <a:avLst/>
          </a:prstGeom>
        </p:spPr>
        <p:txBody>
          <a:bodyPr wrap="square" lIns="91425" tIns="91425" rIns="91425" bIns="91425" anchor="b" anchorCtr="0">
            <a:noAutofit/>
          </a:bodyPr>
          <a:lstStyle/>
          <a:p>
            <a:pPr marL="0" lvl="0" indent="0" rtl="0">
              <a:spcBef>
                <a:spcPts val="0"/>
              </a:spcBef>
              <a:buNone/>
            </a:pPr>
            <a:r>
              <a:rPr lang="en"/>
              <a:t>まとめ</a:t>
            </a:r>
          </a:p>
        </p:txBody>
      </p:sp>
      <p:sp>
        <p:nvSpPr>
          <p:cNvPr id="1003" name="Shape 1003"/>
          <p:cNvSpPr txBox="1">
            <a:spLocks noGrp="1"/>
          </p:cNvSpPr>
          <p:nvPr>
            <p:ph type="subTitle" idx="1"/>
          </p:nvPr>
        </p:nvSpPr>
        <p:spPr>
          <a:xfrm>
            <a:off x="2600400" y="4243950"/>
            <a:ext cx="5857800" cy="1046400"/>
          </a:xfrm>
          <a:prstGeom prst="rect">
            <a:avLst/>
          </a:prstGeom>
        </p:spPr>
        <p:txBody>
          <a:bodyPr wrap="square" lIns="91425" tIns="91425" rIns="91425" bIns="91425" anchor="t" anchorCtr="0">
            <a:noAutofit/>
          </a:bodyPr>
          <a:lstStyle/>
          <a:p>
            <a:pPr marL="0" lvl="0" indent="0" rtl="0">
              <a:spcBef>
                <a:spcPts val="0"/>
              </a:spcBef>
              <a:buNone/>
            </a:pPr>
            <a:r>
              <a:rPr lang="en"/>
              <a:t>Summary</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Shape 1008"/>
          <p:cNvSpPr txBox="1">
            <a:spLocks noGrp="1"/>
          </p:cNvSpPr>
          <p:nvPr>
            <p:ph type="title"/>
          </p:nvPr>
        </p:nvSpPr>
        <p:spPr>
          <a:xfrm>
            <a:off x="2329725" y="150900"/>
            <a:ext cx="4489500" cy="1143000"/>
          </a:xfrm>
          <a:prstGeom prst="rect">
            <a:avLst/>
          </a:prstGeom>
        </p:spPr>
        <p:txBody>
          <a:bodyPr wrap="square" lIns="91425" tIns="91425" rIns="91425" bIns="91425" anchor="ctr" anchorCtr="0">
            <a:noAutofit/>
          </a:bodyPr>
          <a:lstStyle/>
          <a:p>
            <a:pPr marL="0" lvl="0" indent="0" rtl="0">
              <a:spcBef>
                <a:spcPts val="0"/>
              </a:spcBef>
              <a:buNone/>
            </a:pPr>
            <a:r>
              <a:rPr lang="en" sz="2400"/>
              <a:t>達成できたこと</a:t>
            </a:r>
          </a:p>
        </p:txBody>
      </p:sp>
      <p:sp>
        <p:nvSpPr>
          <p:cNvPr id="1009" name="Shape 1009"/>
          <p:cNvSpPr txBox="1"/>
          <p:nvPr/>
        </p:nvSpPr>
        <p:spPr>
          <a:xfrm>
            <a:off x="457200" y="1293900"/>
            <a:ext cx="8085600" cy="5321700"/>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800" b="1">
                <a:solidFill>
                  <a:srgbClr val="1D1D1B"/>
                </a:solidFill>
                <a:latin typeface="PT Serif"/>
                <a:ea typeface="PT Serif"/>
                <a:cs typeface="PT Serif"/>
                <a:sym typeface="PT Serif"/>
              </a:rPr>
              <a:t>講義</a:t>
            </a:r>
          </a:p>
          <a:p>
            <a:pPr marL="0" lvl="0" indent="0" rtl="0">
              <a:spcBef>
                <a:spcPts val="600"/>
              </a:spcBef>
              <a:buNone/>
            </a:pPr>
            <a:r>
              <a:rPr lang="en" sz="1800" b="1">
                <a:solidFill>
                  <a:srgbClr val="1D1D1B"/>
                </a:solidFill>
                <a:latin typeface="PT Serif"/>
                <a:ea typeface="PT Serif"/>
                <a:cs typeface="PT Serif"/>
                <a:sym typeface="PT Serif"/>
              </a:rPr>
              <a:t>・Public Cloudの概要</a:t>
            </a:r>
          </a:p>
          <a:p>
            <a:pPr marL="0" lvl="0" indent="0" rtl="0">
              <a:spcBef>
                <a:spcPts val="600"/>
              </a:spcBef>
              <a:buNone/>
            </a:pPr>
            <a:r>
              <a:rPr lang="en" sz="1800" b="1">
                <a:solidFill>
                  <a:srgbClr val="1D1D1B"/>
                </a:solidFill>
                <a:latin typeface="PT Serif"/>
                <a:ea typeface="PT Serif"/>
                <a:cs typeface="PT Serif"/>
                <a:sym typeface="PT Serif"/>
              </a:rPr>
              <a:t>・Public CloudとPrivate Cloudとの違い</a:t>
            </a:r>
          </a:p>
          <a:p>
            <a:pPr marL="0" lvl="0" indent="0" rtl="0">
              <a:spcBef>
                <a:spcPts val="600"/>
              </a:spcBef>
              <a:buNone/>
            </a:pPr>
            <a:r>
              <a:rPr lang="en" sz="1800" b="1">
                <a:solidFill>
                  <a:srgbClr val="1D1D1B"/>
                </a:solidFill>
                <a:latin typeface="PT Serif"/>
                <a:ea typeface="PT Serif"/>
                <a:cs typeface="PT Serif"/>
                <a:sym typeface="PT Serif"/>
              </a:rPr>
              <a:t>・NTT comとPublic Cloudの関連性</a:t>
            </a:r>
          </a:p>
          <a:p>
            <a:pPr marL="0" lvl="0" indent="0" rtl="0">
              <a:spcBef>
                <a:spcPts val="600"/>
              </a:spcBef>
              <a:buNone/>
            </a:pPr>
            <a:r>
              <a:rPr lang="en" sz="1800" b="1">
                <a:solidFill>
                  <a:srgbClr val="1D1D1B"/>
                </a:solidFill>
                <a:latin typeface="PT Serif"/>
                <a:ea typeface="PT Serif"/>
                <a:cs typeface="PT Serif"/>
                <a:sym typeface="PT Serif"/>
              </a:rPr>
              <a:t>を理解</a:t>
            </a:r>
          </a:p>
          <a:p>
            <a:pPr marL="0" lvl="0" indent="0" rtl="0">
              <a:spcBef>
                <a:spcPts val="600"/>
              </a:spcBef>
              <a:buNone/>
            </a:pPr>
            <a:endParaRPr sz="1800" b="1">
              <a:solidFill>
                <a:srgbClr val="1D1D1B"/>
              </a:solidFill>
              <a:latin typeface="PT Serif"/>
              <a:ea typeface="PT Serif"/>
              <a:cs typeface="PT Serif"/>
              <a:sym typeface="PT Serif"/>
            </a:endParaRPr>
          </a:p>
          <a:p>
            <a:pPr marL="0" lvl="0" indent="0" rtl="0">
              <a:spcBef>
                <a:spcPts val="600"/>
              </a:spcBef>
              <a:buNone/>
            </a:pPr>
            <a:r>
              <a:rPr lang="en" sz="1800" b="1">
                <a:solidFill>
                  <a:srgbClr val="1D1D1B"/>
                </a:solidFill>
                <a:latin typeface="PT Serif"/>
                <a:ea typeface="PT Serif"/>
                <a:cs typeface="PT Serif"/>
                <a:sym typeface="PT Serif"/>
              </a:rPr>
              <a:t>Hands-on</a:t>
            </a:r>
          </a:p>
          <a:p>
            <a:pPr marL="0" lvl="0" indent="0" rtl="0">
              <a:spcBef>
                <a:spcPts val="600"/>
              </a:spcBef>
              <a:buNone/>
            </a:pPr>
            <a:r>
              <a:rPr lang="en" sz="1800" b="1">
                <a:solidFill>
                  <a:srgbClr val="1D1D1B"/>
                </a:solidFill>
                <a:latin typeface="PT Serif"/>
                <a:ea typeface="PT Serif"/>
                <a:cs typeface="PT Serif"/>
                <a:sym typeface="PT Serif"/>
              </a:rPr>
              <a:t>・Microsoft Azureにて</a:t>
            </a:r>
          </a:p>
          <a:p>
            <a:pPr marL="0" lvl="0" indent="0" rtl="0">
              <a:spcBef>
                <a:spcPts val="600"/>
              </a:spcBef>
              <a:buNone/>
            </a:pPr>
            <a:r>
              <a:rPr lang="en" sz="1800" b="1">
                <a:solidFill>
                  <a:srgbClr val="1D1D1B"/>
                </a:solidFill>
                <a:latin typeface="PT Serif"/>
                <a:ea typeface="PT Serif"/>
                <a:cs typeface="PT Serif"/>
                <a:sym typeface="PT Serif"/>
              </a:rPr>
              <a:t>	・ IaaSの利用</a:t>
            </a:r>
          </a:p>
          <a:p>
            <a:pPr marL="0" lvl="0" indent="0" rtl="0">
              <a:spcBef>
                <a:spcPts val="600"/>
              </a:spcBef>
              <a:buNone/>
            </a:pPr>
            <a:r>
              <a:rPr lang="en" sz="1800" b="1">
                <a:solidFill>
                  <a:srgbClr val="1D1D1B"/>
                </a:solidFill>
                <a:latin typeface="PT Serif"/>
                <a:ea typeface="PT Serif"/>
                <a:cs typeface="PT Serif"/>
                <a:sym typeface="PT Serif"/>
              </a:rPr>
              <a:t>	・ PaaSの利用</a:t>
            </a:r>
          </a:p>
          <a:p>
            <a:pPr marL="0" lvl="0" indent="0" rtl="0">
              <a:spcBef>
                <a:spcPts val="600"/>
              </a:spcBef>
              <a:buNone/>
            </a:pPr>
            <a:r>
              <a:rPr lang="en" sz="1800" b="1">
                <a:solidFill>
                  <a:srgbClr val="1D1D1B"/>
                </a:solidFill>
                <a:latin typeface="PT Serif"/>
                <a:ea typeface="PT Serif"/>
                <a:cs typeface="PT Serif"/>
                <a:sym typeface="PT Serif"/>
              </a:rPr>
              <a:t>   を通してIaaS、PaaSの違いを理解</a:t>
            </a:r>
          </a:p>
        </p:txBody>
      </p:sp>
    </p:spTree>
  </p:cSld>
  <p:clrMapOvr>
    <a:masterClrMapping/>
  </p:clrMapOvr>
</p:sld>
</file>

<file path=ppt/theme/theme1.xml><?xml version="1.0" encoding="utf-8"?>
<a:theme xmlns:a="http://schemas.openxmlformats.org/drawingml/2006/main" name="Beatri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1557</Words>
  <Application>Microsoft Office PowerPoint</Application>
  <PresentationFormat>画面に合わせる (4:3)</PresentationFormat>
  <Paragraphs>607</Paragraphs>
  <Slides>104</Slides>
  <Notes>104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104</vt:i4>
      </vt:variant>
    </vt:vector>
  </HeadingPairs>
  <TitlesOfParts>
    <vt:vector size="109" baseType="lpstr">
      <vt:lpstr>Arial</vt:lpstr>
      <vt:lpstr>Quattrocento Sans</vt:lpstr>
      <vt:lpstr>Montserrat</vt:lpstr>
      <vt:lpstr>PT Serif</vt:lpstr>
      <vt:lpstr>Beatrice template</vt:lpstr>
      <vt:lpstr>Bootcamp Cloud Day 3  Public Cloud</vt:lpstr>
      <vt:lpstr>HELLO!</vt:lpstr>
      <vt:lpstr>Cloudbench</vt:lpstr>
      <vt:lpstr>Bootcamp Cloud Day3 Agenda</vt:lpstr>
      <vt:lpstr>Public Cloud 講義</vt:lpstr>
      <vt:lpstr>講義の流れ</vt:lpstr>
      <vt:lpstr>Public Cloud 概要</vt:lpstr>
      <vt:lpstr>クラウドの種類</vt:lpstr>
      <vt:lpstr>クラウドの種類</vt:lpstr>
      <vt:lpstr>Private Cloudと比較した Public Cloudのメリット</vt:lpstr>
      <vt:lpstr>Cloudのサービスモデル</vt:lpstr>
      <vt:lpstr>IaaS、PaaS、SaaSの違い</vt:lpstr>
      <vt:lpstr>Region &amp; zone</vt:lpstr>
      <vt:lpstr>IaaSとPaaSの メリットの違い</vt:lpstr>
      <vt:lpstr>Gartner MQ for IaaS</vt:lpstr>
      <vt:lpstr>クラウドの採用率</vt:lpstr>
      <vt:lpstr>Public Cloud サービス紹介</vt:lpstr>
      <vt:lpstr>Amazon Web Service</vt:lpstr>
      <vt:lpstr>代表的なサービス</vt:lpstr>
      <vt:lpstr>ユーザ事例</vt:lpstr>
      <vt:lpstr>Microsoft Azure</vt:lpstr>
      <vt:lpstr>代表的なサービス</vt:lpstr>
      <vt:lpstr>ユーザ事例</vt:lpstr>
      <vt:lpstr>Google Cloud Platform</vt:lpstr>
      <vt:lpstr>代表的なサービス</vt:lpstr>
      <vt:lpstr>ユーザ事例</vt:lpstr>
      <vt:lpstr>NTT comと Public Cloud</vt:lpstr>
      <vt:lpstr>Public Cloudに関係する NTT comのサービス</vt:lpstr>
      <vt:lpstr>Multi-Cloud Connect</vt:lpstr>
      <vt:lpstr>ECL2.0</vt:lpstr>
      <vt:lpstr>SD-Exchange</vt:lpstr>
      <vt:lpstr>NTT Comと Microsoft Azure</vt:lpstr>
      <vt:lpstr>Microsoftとの協業</vt:lpstr>
      <vt:lpstr>Microsoft Azureの再販</vt:lpstr>
      <vt:lpstr>Azure Stack</vt:lpstr>
      <vt:lpstr>Microsoft Azureの トレンド</vt:lpstr>
      <vt:lpstr>Trends</vt:lpstr>
      <vt:lpstr>PowerPoint プレゼンテーション</vt:lpstr>
      <vt:lpstr>Hybrid</vt:lpstr>
      <vt:lpstr>PowerPoint プレゼンテーション</vt:lpstr>
      <vt:lpstr>AI (Cognitive Services)</vt:lpstr>
      <vt:lpstr>Microsoft AI Service DEMO</vt:lpstr>
      <vt:lpstr>AIの認識精度</vt:lpstr>
      <vt:lpstr>音声操作可能なデバイスとAI</vt:lpstr>
      <vt:lpstr>PowerPoint プレゼンテーション</vt:lpstr>
      <vt:lpstr>Serverless</vt:lpstr>
      <vt:lpstr>Serverlessを支えるサービス</vt:lpstr>
      <vt:lpstr>実際に導入したところ・・・</vt:lpstr>
      <vt:lpstr>まとめ</vt:lpstr>
      <vt:lpstr>講義全体のまとめ</vt:lpstr>
      <vt:lpstr>Lunch Break</vt:lpstr>
      <vt:lpstr>Microsoft Azure IaaS &amp; PaaS Hands-on</vt:lpstr>
      <vt:lpstr>Hands-onを始める前に</vt:lpstr>
      <vt:lpstr>導入</vt:lpstr>
      <vt:lpstr>PowerPoint プレゼンテーション</vt:lpstr>
      <vt:lpstr>Mission 1</vt:lpstr>
      <vt:lpstr>PowerPoint プレゼンテーション</vt:lpstr>
      <vt:lpstr>クラウドがない場合の サーバー調達</vt:lpstr>
      <vt:lpstr>クラウドがある場合の サーバー調達</vt:lpstr>
      <vt:lpstr>PowerPoint プレゼンテーション</vt:lpstr>
      <vt:lpstr>インスタンスを作成する際に 必要なリソース</vt:lpstr>
      <vt:lpstr>Resource Group</vt:lpstr>
      <vt:lpstr>仮想ネットワーク(VNET)</vt:lpstr>
      <vt:lpstr>Network Security Group</vt:lpstr>
      <vt:lpstr>Virtual Machine</vt:lpstr>
      <vt:lpstr>PowerPoint プレゼンテーション</vt:lpstr>
      <vt:lpstr>アプリケーションの概要</vt:lpstr>
      <vt:lpstr>PHP</vt:lpstr>
      <vt:lpstr>Laravel Application</vt:lpstr>
      <vt:lpstr>MySQL</vt:lpstr>
      <vt:lpstr>構築する環境</vt:lpstr>
      <vt:lpstr>PowerPoint プレゼンテーション</vt:lpstr>
      <vt:lpstr>Coffee Break</vt:lpstr>
      <vt:lpstr>PowerPoint プレゼンテーション</vt:lpstr>
      <vt:lpstr>Mission 2</vt:lpstr>
      <vt:lpstr>PowerPoint プレゼンテーション</vt:lpstr>
      <vt:lpstr>Azure Database for MySQL</vt:lpstr>
      <vt:lpstr>Microsoft Azureでの構成図</vt:lpstr>
      <vt:lpstr>PowerPoint プレゼンテーション</vt:lpstr>
      <vt:lpstr>PowerPoint プレゼンテーション</vt:lpstr>
      <vt:lpstr>Mission 3</vt:lpstr>
      <vt:lpstr>PowerPoint プレゼンテーション</vt:lpstr>
      <vt:lpstr>Web App</vt:lpstr>
      <vt:lpstr>App Service Plan</vt:lpstr>
      <vt:lpstr>Microsoft Azureでの構成図</vt:lpstr>
      <vt:lpstr>PowerPoint プレゼンテーション</vt:lpstr>
      <vt:lpstr>Coffee Break</vt:lpstr>
      <vt:lpstr>PowerPoint プレゼンテーション</vt:lpstr>
      <vt:lpstr>Mission 4</vt:lpstr>
      <vt:lpstr>Microsoft Azureでの構成図</vt:lpstr>
      <vt:lpstr>PowerPoint プレゼンテーション</vt:lpstr>
      <vt:lpstr>PowerPoint プレゼンテーション</vt:lpstr>
      <vt:lpstr>Mission 5</vt:lpstr>
      <vt:lpstr>Microsoft Azureでの構成図</vt:lpstr>
      <vt:lpstr>Traffic Manager</vt:lpstr>
      <vt:lpstr>PowerPoint プレゼンテーション</vt:lpstr>
      <vt:lpstr>達成できたこと</vt:lpstr>
      <vt:lpstr>まとめ</vt:lpstr>
      <vt:lpstr>達成できたこと</vt:lpstr>
      <vt:lpstr>後処理</vt:lpstr>
      <vt:lpstr>THANKS!</vt:lpstr>
      <vt:lpstr>アンケート</vt:lpstr>
      <vt:lpstr>https://goo.gl/forms/D30HyJFBVNaZVnR92</vt:lpstr>
      <vt:lpstr>これにてDay3は終了です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Bootcamp Cloud Day 3  Public Cloud</dc:title>
  <cp:lastModifiedBy>yfujita</cp:lastModifiedBy>
  <cp:revision>1</cp:revision>
  <dcterms:modified xsi:type="dcterms:W3CDTF">2017-12-20T22:55:35Z</dcterms:modified>
</cp:coreProperties>
</file>